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60" r:id="rId15"/>
    <p:sldId id="261" r:id="rId16"/>
    <p:sldId id="262" r:id="rId17"/>
    <p:sldId id="299" r:id="rId18"/>
    <p:sldId id="300" r:id="rId19"/>
    <p:sldId id="301" r:id="rId20"/>
    <p:sldId id="302" r:id="rId21"/>
    <p:sldId id="303" r:id="rId22"/>
    <p:sldId id="263" r:id="rId23"/>
    <p:sldId id="264" r:id="rId24"/>
    <p:sldId id="282" r:id="rId25"/>
    <p:sldId id="265" r:id="rId26"/>
    <p:sldId id="283" r:id="rId27"/>
    <p:sldId id="266" r:id="rId28"/>
    <p:sldId id="269" r:id="rId29"/>
    <p:sldId id="284" r:id="rId30"/>
    <p:sldId id="267" r:id="rId31"/>
    <p:sldId id="285" r:id="rId32"/>
    <p:sldId id="268" r:id="rId33"/>
    <p:sldId id="270" r:id="rId34"/>
    <p:sldId id="286" r:id="rId35"/>
    <p:sldId id="271" r:id="rId36"/>
    <p:sldId id="273" r:id="rId37"/>
    <p:sldId id="274" r:id="rId38"/>
    <p:sldId id="275" r:id="rId39"/>
    <p:sldId id="276" r:id="rId40"/>
    <p:sldId id="277" r:id="rId41"/>
    <p:sldId id="278" r:id="rId42"/>
    <p:sldId id="281" r:id="rId43"/>
    <p:sldId id="304" r:id="rId44"/>
    <p:sldId id="305" r:id="rId45"/>
    <p:sldId id="306" r:id="rId46"/>
    <p:sldId id="307" r:id="rId47"/>
    <p:sldId id="308" r:id="rId48"/>
    <p:sldId id="309" r:id="rId49"/>
    <p:sldId id="310" r:id="rId50"/>
    <p:sldId id="311" r:id="rId51"/>
    <p:sldId id="313" r:id="rId52"/>
    <p:sldId id="312" r:id="rId53"/>
    <p:sldId id="318" r:id="rId54"/>
    <p:sldId id="319" r:id="rId55"/>
    <p:sldId id="320"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00FF"/>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3" autoAdjust="0"/>
  </p:normalViewPr>
  <p:slideViewPr>
    <p:cSldViewPr>
      <p:cViewPr>
        <p:scale>
          <a:sx n="69" d="100"/>
          <a:sy n="69" d="100"/>
        </p:scale>
        <p:origin x="-1524" y="-4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F68CD-6905-43BE-BBC6-A0BCFDD645FA}" type="doc">
      <dgm:prSet loTypeId="urn:microsoft.com/office/officeart/2005/8/layout/arrow1" loCatId="process" qsTypeId="urn:microsoft.com/office/officeart/2005/8/quickstyle/simple1#1" qsCatId="simple" csTypeId="urn:microsoft.com/office/officeart/2005/8/colors/accent1_2#1" csCatId="accent1" phldr="1"/>
      <dgm:spPr/>
      <dgm:t>
        <a:bodyPr/>
        <a:lstStyle/>
        <a:p>
          <a:endParaRPr lang="ru-RU"/>
        </a:p>
      </dgm:t>
    </dgm:pt>
    <dgm:pt modelId="{8E2C02D9-E74B-4A09-B4A6-4647ED3C531F}">
      <dgm:prSet/>
      <dgm:spPr>
        <a:solidFill>
          <a:srgbClr val="FF99FF"/>
        </a:solidFill>
        <a:scene3d>
          <a:camera prst="orthographicFront"/>
          <a:lightRig rig="threePt" dir="t"/>
        </a:scene3d>
        <a:sp3d>
          <a:bevelT prst="angle"/>
        </a:sp3d>
      </dgm:spPr>
      <dgm:t>
        <a:bodyPr/>
        <a:lstStyle/>
        <a:p>
          <a:r>
            <a:rPr lang="vi-VN" b="1" u="sng" dirty="0" smtClean="0">
              <a:solidFill>
                <a:schemeClr val="tx1"/>
              </a:solidFill>
              <a:latin typeface="Times New Roman" pitchFamily="18" charset="0"/>
              <a:cs typeface="Times New Roman" pitchFamily="18" charset="0"/>
            </a:rPr>
            <a:t>Periculoşi</a:t>
          </a:r>
          <a:r>
            <a:rPr lang="vi-VN" b="1" dirty="0" smtClean="0">
              <a:solidFill>
                <a:schemeClr val="tx1"/>
              </a:solidFill>
              <a:latin typeface="Times New Roman" pitchFamily="18" charset="0"/>
              <a:cs typeface="Times New Roman" pitchFamily="18" charset="0"/>
            </a:rPr>
            <a:t> sunt factorii care in anumite condiţii pot provoca dereglări acute ale sănătăţii şi moartea organismului</a:t>
          </a:r>
          <a:endParaRPr lang="ru-RU" b="1" dirty="0">
            <a:solidFill>
              <a:schemeClr val="tx1"/>
            </a:solidFill>
            <a:latin typeface="Times New Roman" pitchFamily="18" charset="0"/>
            <a:cs typeface="Times New Roman" pitchFamily="18" charset="0"/>
          </a:endParaRPr>
        </a:p>
      </dgm:t>
    </dgm:pt>
    <dgm:pt modelId="{EC530D8E-1130-4DE2-A109-7415B4719D6C}" type="parTrans" cxnId="{96FB7496-106B-4AF5-B0CE-099DE7E18F52}">
      <dgm:prSet/>
      <dgm:spPr/>
      <dgm:t>
        <a:bodyPr/>
        <a:lstStyle/>
        <a:p>
          <a:endParaRPr lang="ru-RU"/>
        </a:p>
      </dgm:t>
    </dgm:pt>
    <dgm:pt modelId="{1019B0BC-AB82-4780-AC0A-5BBA82484D85}" type="sibTrans" cxnId="{96FB7496-106B-4AF5-B0CE-099DE7E18F52}">
      <dgm:prSet/>
      <dgm:spPr/>
      <dgm:t>
        <a:bodyPr/>
        <a:lstStyle/>
        <a:p>
          <a:endParaRPr lang="ru-RU"/>
        </a:p>
      </dgm:t>
    </dgm:pt>
    <dgm:pt modelId="{E50BE9E3-3C5B-4A70-8D02-588646CDAD0B}">
      <dgm:prSet/>
      <dgm:spPr>
        <a:solidFill>
          <a:srgbClr val="00B050"/>
        </a:solidFill>
        <a:scene3d>
          <a:camera prst="orthographicFront"/>
          <a:lightRig rig="threePt" dir="t"/>
        </a:scene3d>
        <a:sp3d>
          <a:bevelT prst="angle"/>
        </a:sp3d>
      </dgm:spPr>
      <dgm:t>
        <a:bodyPr/>
        <a:lstStyle/>
        <a:p>
          <a:r>
            <a:rPr lang="vi-VN" b="1" u="sng" dirty="0" smtClean="0">
              <a:solidFill>
                <a:schemeClr val="tx1"/>
              </a:solidFill>
              <a:latin typeface="Times New Roman" pitchFamily="18" charset="0"/>
              <a:cs typeface="Times New Roman" pitchFamily="18" charset="0"/>
            </a:rPr>
            <a:t>Nocivi</a:t>
          </a:r>
          <a:r>
            <a:rPr lang="vi-VN" b="1" dirty="0" smtClean="0">
              <a:solidFill>
                <a:schemeClr val="tx1"/>
              </a:solidFill>
              <a:latin typeface="Times New Roman" pitchFamily="18" charset="0"/>
              <a:cs typeface="Times New Roman" pitchFamily="18" charset="0"/>
            </a:rPr>
            <a:t> sunt factorii care exercită influenţă negativă asupra capacităţii de muncă sau provoacă boli profesionale şi alte consecinţe nefavorabile</a:t>
          </a:r>
          <a:r>
            <a:rPr lang="vi-VN" dirty="0" smtClean="0"/>
            <a:t>.</a:t>
          </a:r>
          <a:endParaRPr lang="ru-RU" dirty="0"/>
        </a:p>
      </dgm:t>
    </dgm:pt>
    <dgm:pt modelId="{DEA225F6-38C7-4F66-ABAE-FC418831C7D8}" type="parTrans" cxnId="{DFD40B59-7CF1-4D35-89CB-1B2FC1632CF0}">
      <dgm:prSet/>
      <dgm:spPr/>
      <dgm:t>
        <a:bodyPr/>
        <a:lstStyle/>
        <a:p>
          <a:endParaRPr lang="ru-RU"/>
        </a:p>
      </dgm:t>
    </dgm:pt>
    <dgm:pt modelId="{11D7C885-3615-4C1C-B12D-2B4FBB0CB238}" type="sibTrans" cxnId="{DFD40B59-7CF1-4D35-89CB-1B2FC1632CF0}">
      <dgm:prSet/>
      <dgm:spPr/>
      <dgm:t>
        <a:bodyPr/>
        <a:lstStyle/>
        <a:p>
          <a:endParaRPr lang="ru-RU"/>
        </a:p>
      </dgm:t>
    </dgm:pt>
    <dgm:pt modelId="{DA19260E-B827-4188-8578-A9B788EAAF00}" type="pres">
      <dgm:prSet presAssocID="{3FDF68CD-6905-43BE-BBC6-A0BCFDD645FA}" presName="cycle" presStyleCnt="0">
        <dgm:presLayoutVars>
          <dgm:dir/>
          <dgm:resizeHandles val="exact"/>
        </dgm:presLayoutVars>
      </dgm:prSet>
      <dgm:spPr/>
      <dgm:t>
        <a:bodyPr/>
        <a:lstStyle/>
        <a:p>
          <a:endParaRPr lang="ru-RU"/>
        </a:p>
      </dgm:t>
    </dgm:pt>
    <dgm:pt modelId="{EB588996-622B-40C2-A924-39E715939E6C}" type="pres">
      <dgm:prSet presAssocID="{8E2C02D9-E74B-4A09-B4A6-4647ED3C531F}" presName="arrow" presStyleLbl="node1" presStyleIdx="0" presStyleCnt="2" custScaleX="113842">
        <dgm:presLayoutVars>
          <dgm:bulletEnabled val="1"/>
        </dgm:presLayoutVars>
      </dgm:prSet>
      <dgm:spPr/>
      <dgm:t>
        <a:bodyPr/>
        <a:lstStyle/>
        <a:p>
          <a:endParaRPr lang="ru-RU"/>
        </a:p>
      </dgm:t>
    </dgm:pt>
    <dgm:pt modelId="{2A7A794F-C357-4028-BE9A-ECD46A4D3226}" type="pres">
      <dgm:prSet presAssocID="{E50BE9E3-3C5B-4A70-8D02-588646CDAD0B}" presName="arrow" presStyleLbl="node1" presStyleIdx="1" presStyleCnt="2" custScaleX="113842">
        <dgm:presLayoutVars>
          <dgm:bulletEnabled val="1"/>
        </dgm:presLayoutVars>
      </dgm:prSet>
      <dgm:spPr/>
      <dgm:t>
        <a:bodyPr/>
        <a:lstStyle/>
        <a:p>
          <a:endParaRPr lang="ru-RU"/>
        </a:p>
      </dgm:t>
    </dgm:pt>
  </dgm:ptLst>
  <dgm:cxnLst>
    <dgm:cxn modelId="{836F2822-6B25-46E6-BF86-1FCD394F4DD5}" type="presOf" srcId="{3FDF68CD-6905-43BE-BBC6-A0BCFDD645FA}" destId="{DA19260E-B827-4188-8578-A9B788EAAF00}" srcOrd="0" destOrd="0" presId="urn:microsoft.com/office/officeart/2005/8/layout/arrow1"/>
    <dgm:cxn modelId="{1E4792BF-A9FF-4068-8607-147CA1C3A0B2}" type="presOf" srcId="{8E2C02D9-E74B-4A09-B4A6-4647ED3C531F}" destId="{EB588996-622B-40C2-A924-39E715939E6C}" srcOrd="0" destOrd="0" presId="urn:microsoft.com/office/officeart/2005/8/layout/arrow1"/>
    <dgm:cxn modelId="{DFD40B59-7CF1-4D35-89CB-1B2FC1632CF0}" srcId="{3FDF68CD-6905-43BE-BBC6-A0BCFDD645FA}" destId="{E50BE9E3-3C5B-4A70-8D02-588646CDAD0B}" srcOrd="1" destOrd="0" parTransId="{DEA225F6-38C7-4F66-ABAE-FC418831C7D8}" sibTransId="{11D7C885-3615-4C1C-B12D-2B4FBB0CB238}"/>
    <dgm:cxn modelId="{D33E5E6F-4B49-4FED-AAB3-1BF9322483CB}" type="presOf" srcId="{E50BE9E3-3C5B-4A70-8D02-588646CDAD0B}" destId="{2A7A794F-C357-4028-BE9A-ECD46A4D3226}" srcOrd="0" destOrd="0" presId="urn:microsoft.com/office/officeart/2005/8/layout/arrow1"/>
    <dgm:cxn modelId="{96FB7496-106B-4AF5-B0CE-099DE7E18F52}" srcId="{3FDF68CD-6905-43BE-BBC6-A0BCFDD645FA}" destId="{8E2C02D9-E74B-4A09-B4A6-4647ED3C531F}" srcOrd="0" destOrd="0" parTransId="{EC530D8E-1130-4DE2-A109-7415B4719D6C}" sibTransId="{1019B0BC-AB82-4780-AC0A-5BBA82484D85}"/>
    <dgm:cxn modelId="{51D8B556-3259-43F5-945C-DA80F9B4E6C7}" type="presParOf" srcId="{DA19260E-B827-4188-8578-A9B788EAAF00}" destId="{EB588996-622B-40C2-A924-39E715939E6C}" srcOrd="0" destOrd="0" presId="urn:microsoft.com/office/officeart/2005/8/layout/arrow1"/>
    <dgm:cxn modelId="{3E7172CE-FABD-4B8B-899D-FE2183113160}" type="presParOf" srcId="{DA19260E-B827-4188-8578-A9B788EAAF00}" destId="{2A7A794F-C357-4028-BE9A-ECD46A4D3226}" srcOrd="1" destOrd="0" presId="urn:microsoft.com/office/officeart/2005/8/layout/arrow1"/>
  </dgm:cxnLst>
  <dgm:bg/>
  <dgm:whole>
    <a:ln>
      <a:solidFill>
        <a:srgbClr val="0070C0"/>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BF11A-AD27-4157-9179-F35260F27237}" type="doc">
      <dgm:prSet loTypeId="urn:microsoft.com/office/officeart/2008/layout/VerticalCurvedList" loCatId="list" qsTypeId="urn:microsoft.com/office/officeart/2005/8/quickstyle/simple5" qsCatId="simple" csTypeId="urn:microsoft.com/office/officeart/2005/8/colors/accent1_2#2" csCatId="accent1" phldr="1"/>
      <dgm:spPr/>
      <dgm:t>
        <a:bodyPr/>
        <a:lstStyle/>
        <a:p>
          <a:endParaRPr lang="ru-RU"/>
        </a:p>
      </dgm:t>
    </dgm:pt>
    <dgm:pt modelId="{B546657F-06E5-48A3-A314-02EE2CF30FAD}">
      <dgm:prSet custT="1"/>
      <dgm:spPr>
        <a:solidFill>
          <a:srgbClr val="92D050"/>
        </a:solidFill>
      </dgm:spPr>
      <dgm:t>
        <a:bodyPr/>
        <a:lstStyle/>
        <a:p>
          <a:r>
            <a:rPr lang="vi-VN" sz="2000" b="1" dirty="0" smtClean="0">
              <a:solidFill>
                <a:srgbClr val="FF0000"/>
              </a:solidFill>
              <a:latin typeface="Times New Roman" pitchFamily="18" charset="0"/>
              <a:cs typeface="Times New Roman" pitchFamily="18" charset="0"/>
            </a:rPr>
            <a:t>factorii fizici </a:t>
          </a:r>
          <a:r>
            <a:rPr lang="vi-VN" sz="2000" b="1" dirty="0" smtClean="0">
              <a:solidFill>
                <a:schemeClr val="tx1"/>
              </a:solidFill>
              <a:latin typeface="Times New Roman" pitchFamily="18" charset="0"/>
              <a:cs typeface="Times New Roman" pitchFamily="18" charset="0"/>
            </a:rPr>
            <a:t>– pulberi minerale şi organice, radiaţii, variaţii ale temperaturii mediului de muncă, variaţii ale umidităţii aerului, curenţii de aer, zgomot, trepidaţii, presiuni atmosferice anormale ş.a.;</a:t>
          </a:r>
          <a:endParaRPr lang="ru-RU" sz="2000" b="1" dirty="0">
            <a:solidFill>
              <a:schemeClr val="tx1"/>
            </a:solidFill>
            <a:latin typeface="Times New Roman" pitchFamily="18" charset="0"/>
            <a:cs typeface="Times New Roman" pitchFamily="18" charset="0"/>
          </a:endParaRPr>
        </a:p>
      </dgm:t>
    </dgm:pt>
    <dgm:pt modelId="{F1DC99DB-48B9-4903-B48A-9555F8968C52}" type="parTrans" cxnId="{F86B2979-6733-4FD8-8DE8-E8D3290953BE}">
      <dgm:prSet/>
      <dgm:spPr/>
      <dgm:t>
        <a:bodyPr/>
        <a:lstStyle/>
        <a:p>
          <a:endParaRPr lang="ru-RU"/>
        </a:p>
      </dgm:t>
    </dgm:pt>
    <dgm:pt modelId="{5DCCB20A-6077-4BA0-861A-F1DC17141FAA}" type="sibTrans" cxnId="{F86B2979-6733-4FD8-8DE8-E8D3290953BE}">
      <dgm:prSet/>
      <dgm:spPr/>
      <dgm:t>
        <a:bodyPr/>
        <a:lstStyle/>
        <a:p>
          <a:endParaRPr lang="ru-RU"/>
        </a:p>
      </dgm:t>
    </dgm:pt>
    <dgm:pt modelId="{83474D86-132E-49EE-9CD7-83006B9D8469}">
      <dgm:prSet custT="1"/>
      <dgm:spPr>
        <a:solidFill>
          <a:srgbClr val="FFC000"/>
        </a:solidFill>
      </dgm:spPr>
      <dgm:t>
        <a:bodyPr/>
        <a:lstStyle/>
        <a:p>
          <a:r>
            <a:rPr lang="vi-VN" sz="2000" b="1" dirty="0" smtClean="0">
              <a:solidFill>
                <a:srgbClr val="FF0000"/>
              </a:solidFill>
              <a:latin typeface="Times New Roman" pitchFamily="18" charset="0"/>
              <a:cs typeface="Times New Roman" pitchFamily="18" charset="0"/>
            </a:rPr>
            <a:t>factorii chimici </a:t>
          </a:r>
          <a:r>
            <a:rPr lang="vi-VN" sz="2000" b="1" dirty="0" smtClean="0">
              <a:solidFill>
                <a:schemeClr val="tx1"/>
              </a:solidFill>
              <a:latin typeface="Times New Roman" pitchFamily="18" charset="0"/>
              <a:cs typeface="Times New Roman" pitchFamily="18" charset="0"/>
            </a:rPr>
            <a:t>– elementele sau substanţele chimice nocive care poluează atmosfera locului de muncă sub formă dispersată, solidă, lichidă sau gazoasă;</a:t>
          </a:r>
          <a:endParaRPr lang="ru-RU" sz="2000" b="1" dirty="0">
            <a:solidFill>
              <a:schemeClr val="tx1"/>
            </a:solidFill>
            <a:latin typeface="Times New Roman" pitchFamily="18" charset="0"/>
            <a:cs typeface="Times New Roman" pitchFamily="18" charset="0"/>
          </a:endParaRPr>
        </a:p>
      </dgm:t>
    </dgm:pt>
    <dgm:pt modelId="{8A1A434E-40FF-42ED-9512-A9D6EF740DE5}" type="parTrans" cxnId="{206AB2E2-E365-430C-B0E8-D38B38DE95AE}">
      <dgm:prSet/>
      <dgm:spPr/>
      <dgm:t>
        <a:bodyPr/>
        <a:lstStyle/>
        <a:p>
          <a:endParaRPr lang="ru-RU"/>
        </a:p>
      </dgm:t>
    </dgm:pt>
    <dgm:pt modelId="{A923850E-8C61-4B42-8EC1-47BF4C82C69B}" type="sibTrans" cxnId="{206AB2E2-E365-430C-B0E8-D38B38DE95AE}">
      <dgm:prSet/>
      <dgm:spPr/>
      <dgm:t>
        <a:bodyPr/>
        <a:lstStyle/>
        <a:p>
          <a:endParaRPr lang="ru-RU"/>
        </a:p>
      </dgm:t>
    </dgm:pt>
    <dgm:pt modelId="{97062D69-F875-4E21-B68D-5E831B28B8E2}">
      <dgm:prSet custT="1"/>
      <dgm:spPr>
        <a:solidFill>
          <a:srgbClr val="00B0F0"/>
        </a:solidFill>
      </dgm:spPr>
      <dgm:t>
        <a:bodyPr/>
        <a:lstStyle/>
        <a:p>
          <a:r>
            <a:rPr lang="en-US" sz="2400" b="1" dirty="0" err="1" smtClean="0">
              <a:solidFill>
                <a:srgbClr val="FF0000"/>
              </a:solidFill>
              <a:latin typeface="Times New Roman" pitchFamily="18" charset="0"/>
              <a:cs typeface="Times New Roman" pitchFamily="18" charset="0"/>
            </a:rPr>
            <a:t>factorii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biologici</a:t>
          </a:r>
          <a:r>
            <a:rPr lang="en-US" sz="2400" b="1" dirty="0" smtClean="0">
              <a:solidFill>
                <a:srgbClr val="FF0000"/>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 cu </a:t>
          </a:r>
          <a:r>
            <a:rPr lang="en-US" sz="2400" b="1" dirty="0" err="1" smtClean="0">
              <a:solidFill>
                <a:schemeClr val="tx1"/>
              </a:solidFill>
              <a:latin typeface="Times New Roman" pitchFamily="18" charset="0"/>
              <a:cs typeface="Times New Roman" pitchFamily="18" charset="0"/>
            </a:rPr>
            <a:t>efect</a:t>
          </a:r>
          <a:r>
            <a:rPr lang="en-US" sz="2400" b="1" dirty="0" smtClean="0">
              <a:solidFill>
                <a:schemeClr val="tx1"/>
              </a:solidFill>
              <a:latin typeface="Times New Roman" pitchFamily="18" charset="0"/>
              <a:cs typeface="Times New Roman" pitchFamily="18" charset="0"/>
            </a:rPr>
            <a:t> contaminant, </a:t>
          </a:r>
          <a:r>
            <a:rPr lang="en-US" sz="2400" b="1" dirty="0" err="1" smtClean="0">
              <a:solidFill>
                <a:schemeClr val="tx1"/>
              </a:solidFill>
              <a:latin typeface="Times New Roman" pitchFamily="18" charset="0"/>
              <a:cs typeface="Times New Roman" pitchFamily="18" charset="0"/>
            </a:rPr>
            <a:t>infectant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sau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parazitant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asupra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organismului</a:t>
          </a:r>
          <a:r>
            <a:rPr lang="en-US" sz="2400" b="1" dirty="0" smtClean="0">
              <a:solidFill>
                <a:schemeClr val="tx1"/>
              </a:solidFill>
              <a:latin typeface="Times New Roman" pitchFamily="18" charset="0"/>
              <a:cs typeface="Times New Roman" pitchFamily="18" charset="0"/>
            </a:rPr>
            <a:t>;</a:t>
          </a:r>
          <a:endParaRPr lang="ru-RU" sz="2400" b="1" dirty="0">
            <a:solidFill>
              <a:schemeClr val="tx1"/>
            </a:solidFill>
            <a:latin typeface="Times New Roman" pitchFamily="18" charset="0"/>
            <a:cs typeface="Times New Roman" pitchFamily="18" charset="0"/>
          </a:endParaRPr>
        </a:p>
      </dgm:t>
    </dgm:pt>
    <dgm:pt modelId="{B899CB7A-5D5A-4596-A040-FCF4C49BF646}" type="parTrans" cxnId="{8C4E461C-DCE8-4B29-BDD3-4FDA06348F34}">
      <dgm:prSet/>
      <dgm:spPr/>
      <dgm:t>
        <a:bodyPr/>
        <a:lstStyle/>
        <a:p>
          <a:endParaRPr lang="ru-RU"/>
        </a:p>
      </dgm:t>
    </dgm:pt>
    <dgm:pt modelId="{A03DE2C4-F708-44E9-A305-E1105E1E83F2}" type="sibTrans" cxnId="{8C4E461C-DCE8-4B29-BDD3-4FDA06348F34}">
      <dgm:prSet/>
      <dgm:spPr/>
      <dgm:t>
        <a:bodyPr/>
        <a:lstStyle/>
        <a:p>
          <a:endParaRPr lang="ru-RU"/>
        </a:p>
      </dgm:t>
    </dgm:pt>
    <dgm:pt modelId="{F85B90F1-BA51-4EB2-B5D6-56B458A3FA22}" type="pres">
      <dgm:prSet presAssocID="{280BF11A-AD27-4157-9179-F35260F27237}" presName="Name0" presStyleCnt="0">
        <dgm:presLayoutVars>
          <dgm:chMax val="7"/>
          <dgm:chPref val="7"/>
          <dgm:dir/>
        </dgm:presLayoutVars>
      </dgm:prSet>
      <dgm:spPr/>
      <dgm:t>
        <a:bodyPr/>
        <a:lstStyle/>
        <a:p>
          <a:endParaRPr lang="ru-RU"/>
        </a:p>
      </dgm:t>
    </dgm:pt>
    <dgm:pt modelId="{773FB90E-DBA8-432A-B365-F06F947E39AA}" type="pres">
      <dgm:prSet presAssocID="{280BF11A-AD27-4157-9179-F35260F27237}" presName="Name1" presStyleCnt="0"/>
      <dgm:spPr/>
    </dgm:pt>
    <dgm:pt modelId="{525F923D-9B95-458D-A12B-6ED4B00BFC84}" type="pres">
      <dgm:prSet presAssocID="{280BF11A-AD27-4157-9179-F35260F27237}" presName="cycle" presStyleCnt="0"/>
      <dgm:spPr/>
    </dgm:pt>
    <dgm:pt modelId="{8FB256AA-6810-4E00-9161-8C1762156073}" type="pres">
      <dgm:prSet presAssocID="{280BF11A-AD27-4157-9179-F35260F27237}" presName="srcNode" presStyleLbl="node1" presStyleIdx="0" presStyleCnt="3"/>
      <dgm:spPr/>
    </dgm:pt>
    <dgm:pt modelId="{715EFBFA-2531-40EB-B955-73AD3C1BF0A8}" type="pres">
      <dgm:prSet presAssocID="{280BF11A-AD27-4157-9179-F35260F27237}" presName="conn" presStyleLbl="parChTrans1D2" presStyleIdx="0" presStyleCnt="1"/>
      <dgm:spPr/>
      <dgm:t>
        <a:bodyPr/>
        <a:lstStyle/>
        <a:p>
          <a:endParaRPr lang="ru-RU"/>
        </a:p>
      </dgm:t>
    </dgm:pt>
    <dgm:pt modelId="{D992728C-7CB4-43B8-A553-0F171B200900}" type="pres">
      <dgm:prSet presAssocID="{280BF11A-AD27-4157-9179-F35260F27237}" presName="extraNode" presStyleLbl="node1" presStyleIdx="0" presStyleCnt="3"/>
      <dgm:spPr/>
    </dgm:pt>
    <dgm:pt modelId="{AC6A1E5A-7323-4116-9750-88364457A481}" type="pres">
      <dgm:prSet presAssocID="{280BF11A-AD27-4157-9179-F35260F27237}" presName="dstNode" presStyleLbl="node1" presStyleIdx="0" presStyleCnt="3"/>
      <dgm:spPr/>
    </dgm:pt>
    <dgm:pt modelId="{EC69A1A3-D08F-4F04-AF72-EB2B0E74A6AB}" type="pres">
      <dgm:prSet presAssocID="{B546657F-06E5-48A3-A314-02EE2CF30FAD}" presName="text_1" presStyleLbl="node1" presStyleIdx="0" presStyleCnt="3" custScaleY="140429">
        <dgm:presLayoutVars>
          <dgm:bulletEnabled val="1"/>
        </dgm:presLayoutVars>
      </dgm:prSet>
      <dgm:spPr/>
      <dgm:t>
        <a:bodyPr/>
        <a:lstStyle/>
        <a:p>
          <a:endParaRPr lang="ru-RU"/>
        </a:p>
      </dgm:t>
    </dgm:pt>
    <dgm:pt modelId="{768BCBD3-54E6-4E69-89CC-8C7B69AFEFBB}" type="pres">
      <dgm:prSet presAssocID="{B546657F-06E5-48A3-A314-02EE2CF30FAD}" presName="accent_1" presStyleCnt="0"/>
      <dgm:spPr/>
    </dgm:pt>
    <dgm:pt modelId="{FCFAA951-FCE8-4A08-92BD-B8782EBB7EAF}" type="pres">
      <dgm:prSet presAssocID="{B546657F-06E5-48A3-A314-02EE2CF30FAD}" presName="accentRepeatNode" presStyleLbl="solidFgAcc1" presStyleIdx="0" presStyleCnt="3"/>
      <dgm:spPr>
        <a:solidFill>
          <a:srgbClr val="00B050"/>
        </a:solidFill>
      </dgm:spPr>
    </dgm:pt>
    <dgm:pt modelId="{55961F8D-E3D0-47C4-98F9-CE5C0BCC571A}" type="pres">
      <dgm:prSet presAssocID="{83474D86-132E-49EE-9CD7-83006B9D8469}" presName="text_2" presStyleLbl="node1" presStyleIdx="1" presStyleCnt="3" custScaleY="142719">
        <dgm:presLayoutVars>
          <dgm:bulletEnabled val="1"/>
        </dgm:presLayoutVars>
      </dgm:prSet>
      <dgm:spPr/>
      <dgm:t>
        <a:bodyPr/>
        <a:lstStyle/>
        <a:p>
          <a:endParaRPr lang="ru-RU"/>
        </a:p>
      </dgm:t>
    </dgm:pt>
    <dgm:pt modelId="{26EF4DAA-813B-42CC-B33D-10B1F3CA4ABD}" type="pres">
      <dgm:prSet presAssocID="{83474D86-132E-49EE-9CD7-83006B9D8469}" presName="accent_2" presStyleCnt="0"/>
      <dgm:spPr/>
    </dgm:pt>
    <dgm:pt modelId="{C0338DE3-CFB4-4FCB-BA37-65A5A79B6CB1}" type="pres">
      <dgm:prSet presAssocID="{83474D86-132E-49EE-9CD7-83006B9D8469}" presName="accentRepeatNode" presStyleLbl="solidFgAcc1" presStyleIdx="1" presStyleCnt="3"/>
      <dgm:spPr>
        <a:solidFill>
          <a:srgbClr val="FFFF00"/>
        </a:solidFill>
      </dgm:spPr>
    </dgm:pt>
    <dgm:pt modelId="{BF6064E4-4464-4F43-BA18-5CBC7CA4D652}" type="pres">
      <dgm:prSet presAssocID="{97062D69-F875-4E21-B68D-5E831B28B8E2}" presName="text_3" presStyleLbl="node1" presStyleIdx="2" presStyleCnt="3">
        <dgm:presLayoutVars>
          <dgm:bulletEnabled val="1"/>
        </dgm:presLayoutVars>
      </dgm:prSet>
      <dgm:spPr/>
      <dgm:t>
        <a:bodyPr/>
        <a:lstStyle/>
        <a:p>
          <a:endParaRPr lang="ru-RU"/>
        </a:p>
      </dgm:t>
    </dgm:pt>
    <dgm:pt modelId="{473311C0-53FD-4212-B76B-721531FC08CA}" type="pres">
      <dgm:prSet presAssocID="{97062D69-F875-4E21-B68D-5E831B28B8E2}" presName="accent_3" presStyleCnt="0"/>
      <dgm:spPr/>
    </dgm:pt>
    <dgm:pt modelId="{9521BDEC-6DB8-4C5B-A56F-B9FB688F6C39}" type="pres">
      <dgm:prSet presAssocID="{97062D69-F875-4E21-B68D-5E831B28B8E2}" presName="accentRepeatNode" presStyleLbl="solidFgAcc1" presStyleIdx="2" presStyleCnt="3"/>
      <dgm:spPr>
        <a:solidFill>
          <a:schemeClr val="accent1">
            <a:lumMod val="60000"/>
            <a:lumOff val="40000"/>
          </a:schemeClr>
        </a:solidFill>
      </dgm:spPr>
    </dgm:pt>
  </dgm:ptLst>
  <dgm:cxnLst>
    <dgm:cxn modelId="{206AB2E2-E365-430C-B0E8-D38B38DE95AE}" srcId="{280BF11A-AD27-4157-9179-F35260F27237}" destId="{83474D86-132E-49EE-9CD7-83006B9D8469}" srcOrd="1" destOrd="0" parTransId="{8A1A434E-40FF-42ED-9512-A9D6EF740DE5}" sibTransId="{A923850E-8C61-4B42-8EC1-47BF4C82C69B}"/>
    <dgm:cxn modelId="{5CE4F5B8-183F-48E7-872E-A2748A8A3B9E}" type="presOf" srcId="{5DCCB20A-6077-4BA0-861A-F1DC17141FAA}" destId="{715EFBFA-2531-40EB-B955-73AD3C1BF0A8}" srcOrd="0" destOrd="0" presId="urn:microsoft.com/office/officeart/2008/layout/VerticalCurvedList"/>
    <dgm:cxn modelId="{8C4E461C-DCE8-4B29-BDD3-4FDA06348F34}" srcId="{280BF11A-AD27-4157-9179-F35260F27237}" destId="{97062D69-F875-4E21-B68D-5E831B28B8E2}" srcOrd="2" destOrd="0" parTransId="{B899CB7A-5D5A-4596-A040-FCF4C49BF646}" sibTransId="{A03DE2C4-F708-44E9-A305-E1105E1E83F2}"/>
    <dgm:cxn modelId="{9D87C08B-9AB9-4F48-9C70-114CDBDC4B66}" type="presOf" srcId="{83474D86-132E-49EE-9CD7-83006B9D8469}" destId="{55961F8D-E3D0-47C4-98F9-CE5C0BCC571A}" srcOrd="0" destOrd="0" presId="urn:microsoft.com/office/officeart/2008/layout/VerticalCurvedList"/>
    <dgm:cxn modelId="{0CC475BC-C6B8-492F-B5A5-AA189CB384B4}" type="presOf" srcId="{97062D69-F875-4E21-B68D-5E831B28B8E2}" destId="{BF6064E4-4464-4F43-BA18-5CBC7CA4D652}" srcOrd="0" destOrd="0" presId="urn:microsoft.com/office/officeart/2008/layout/VerticalCurvedList"/>
    <dgm:cxn modelId="{E6FBA8A4-4EE7-4759-90D7-B2258F5C962B}" type="presOf" srcId="{280BF11A-AD27-4157-9179-F35260F27237}" destId="{F85B90F1-BA51-4EB2-B5D6-56B458A3FA22}" srcOrd="0" destOrd="0" presId="urn:microsoft.com/office/officeart/2008/layout/VerticalCurvedList"/>
    <dgm:cxn modelId="{F86B2979-6733-4FD8-8DE8-E8D3290953BE}" srcId="{280BF11A-AD27-4157-9179-F35260F27237}" destId="{B546657F-06E5-48A3-A314-02EE2CF30FAD}" srcOrd="0" destOrd="0" parTransId="{F1DC99DB-48B9-4903-B48A-9555F8968C52}" sibTransId="{5DCCB20A-6077-4BA0-861A-F1DC17141FAA}"/>
    <dgm:cxn modelId="{EBC725A5-03B7-47C9-A742-063F8D49756B}" type="presOf" srcId="{B546657F-06E5-48A3-A314-02EE2CF30FAD}" destId="{EC69A1A3-D08F-4F04-AF72-EB2B0E74A6AB}" srcOrd="0" destOrd="0" presId="urn:microsoft.com/office/officeart/2008/layout/VerticalCurvedList"/>
    <dgm:cxn modelId="{619867E4-72FB-4579-85B0-224FC09F1898}" type="presParOf" srcId="{F85B90F1-BA51-4EB2-B5D6-56B458A3FA22}" destId="{773FB90E-DBA8-432A-B365-F06F947E39AA}" srcOrd="0" destOrd="0" presId="urn:microsoft.com/office/officeart/2008/layout/VerticalCurvedList"/>
    <dgm:cxn modelId="{4217EFC8-F37C-4836-995A-B70E30535A47}" type="presParOf" srcId="{773FB90E-DBA8-432A-B365-F06F947E39AA}" destId="{525F923D-9B95-458D-A12B-6ED4B00BFC84}" srcOrd="0" destOrd="0" presId="urn:microsoft.com/office/officeart/2008/layout/VerticalCurvedList"/>
    <dgm:cxn modelId="{419DC549-6D5C-448E-BB40-03D89BFBCDC4}" type="presParOf" srcId="{525F923D-9B95-458D-A12B-6ED4B00BFC84}" destId="{8FB256AA-6810-4E00-9161-8C1762156073}" srcOrd="0" destOrd="0" presId="urn:microsoft.com/office/officeart/2008/layout/VerticalCurvedList"/>
    <dgm:cxn modelId="{B435C23C-7F23-4A32-A49E-82BBA515610D}" type="presParOf" srcId="{525F923D-9B95-458D-A12B-6ED4B00BFC84}" destId="{715EFBFA-2531-40EB-B955-73AD3C1BF0A8}" srcOrd="1" destOrd="0" presId="urn:microsoft.com/office/officeart/2008/layout/VerticalCurvedList"/>
    <dgm:cxn modelId="{793B1839-B4F7-4EE0-B2CA-A0A26E87B42B}" type="presParOf" srcId="{525F923D-9B95-458D-A12B-6ED4B00BFC84}" destId="{D992728C-7CB4-43B8-A553-0F171B200900}" srcOrd="2" destOrd="0" presId="urn:microsoft.com/office/officeart/2008/layout/VerticalCurvedList"/>
    <dgm:cxn modelId="{57099F05-256B-4560-BA45-DAE59AFC4505}" type="presParOf" srcId="{525F923D-9B95-458D-A12B-6ED4B00BFC84}" destId="{AC6A1E5A-7323-4116-9750-88364457A481}" srcOrd="3" destOrd="0" presId="urn:microsoft.com/office/officeart/2008/layout/VerticalCurvedList"/>
    <dgm:cxn modelId="{C1953505-EB18-4C59-B077-AD9A0D2DA367}" type="presParOf" srcId="{773FB90E-DBA8-432A-B365-F06F947E39AA}" destId="{EC69A1A3-D08F-4F04-AF72-EB2B0E74A6AB}" srcOrd="1" destOrd="0" presId="urn:microsoft.com/office/officeart/2008/layout/VerticalCurvedList"/>
    <dgm:cxn modelId="{8E6659DE-0AC9-42A1-8276-DE15DD0207CA}" type="presParOf" srcId="{773FB90E-DBA8-432A-B365-F06F947E39AA}" destId="{768BCBD3-54E6-4E69-89CC-8C7B69AFEFBB}" srcOrd="2" destOrd="0" presId="urn:microsoft.com/office/officeart/2008/layout/VerticalCurvedList"/>
    <dgm:cxn modelId="{5347CB79-C1E8-4176-9CD7-A933F68DEEF0}" type="presParOf" srcId="{768BCBD3-54E6-4E69-89CC-8C7B69AFEFBB}" destId="{FCFAA951-FCE8-4A08-92BD-B8782EBB7EAF}" srcOrd="0" destOrd="0" presId="urn:microsoft.com/office/officeart/2008/layout/VerticalCurvedList"/>
    <dgm:cxn modelId="{3769E32A-8C1D-477F-83CA-EDFBDEBBE4D3}" type="presParOf" srcId="{773FB90E-DBA8-432A-B365-F06F947E39AA}" destId="{55961F8D-E3D0-47C4-98F9-CE5C0BCC571A}" srcOrd="3" destOrd="0" presId="urn:microsoft.com/office/officeart/2008/layout/VerticalCurvedList"/>
    <dgm:cxn modelId="{FC07228D-7046-44A4-9E04-B43C0B015985}" type="presParOf" srcId="{773FB90E-DBA8-432A-B365-F06F947E39AA}" destId="{26EF4DAA-813B-42CC-B33D-10B1F3CA4ABD}" srcOrd="4" destOrd="0" presId="urn:microsoft.com/office/officeart/2008/layout/VerticalCurvedList"/>
    <dgm:cxn modelId="{A4E6D6ED-7F07-4371-9F7B-30AF68079ED2}" type="presParOf" srcId="{26EF4DAA-813B-42CC-B33D-10B1F3CA4ABD}" destId="{C0338DE3-CFB4-4FCB-BA37-65A5A79B6CB1}" srcOrd="0" destOrd="0" presId="urn:microsoft.com/office/officeart/2008/layout/VerticalCurvedList"/>
    <dgm:cxn modelId="{F58AEB4A-A198-4DFC-B47E-95DF5BF63BAE}" type="presParOf" srcId="{773FB90E-DBA8-432A-B365-F06F947E39AA}" destId="{BF6064E4-4464-4F43-BA18-5CBC7CA4D652}" srcOrd="5" destOrd="0" presId="urn:microsoft.com/office/officeart/2008/layout/VerticalCurvedList"/>
    <dgm:cxn modelId="{951C98E7-7940-4415-B89B-43AD89D46C77}" type="presParOf" srcId="{773FB90E-DBA8-432A-B365-F06F947E39AA}" destId="{473311C0-53FD-4212-B76B-721531FC08CA}" srcOrd="6" destOrd="0" presId="urn:microsoft.com/office/officeart/2008/layout/VerticalCurvedList"/>
    <dgm:cxn modelId="{2599829D-F3C5-4473-96F3-C74827620DAA}" type="presParOf" srcId="{473311C0-53FD-4212-B76B-721531FC08CA}" destId="{9521BDEC-6DB8-4C5B-A56F-B9FB688F6C39}"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0BF11A-AD27-4157-9179-F35260F27237}" type="doc">
      <dgm:prSet loTypeId="urn:microsoft.com/office/officeart/2008/layout/VerticalCurvedList" loCatId="list" qsTypeId="urn:microsoft.com/office/officeart/2005/8/quickstyle/simple5" qsCatId="simple" csTypeId="urn:microsoft.com/office/officeart/2005/8/colors/accent1_2#3" csCatId="accent1" phldr="1"/>
      <dgm:spPr/>
      <dgm:t>
        <a:bodyPr/>
        <a:lstStyle/>
        <a:p>
          <a:endParaRPr lang="ru-RU"/>
        </a:p>
      </dgm:t>
    </dgm:pt>
    <dgm:pt modelId="{83474D86-132E-49EE-9CD7-83006B9D8469}">
      <dgm:prSet custT="1"/>
      <dgm:spPr>
        <a:solidFill>
          <a:srgbClr val="00B050"/>
        </a:solidFill>
      </dgm:spPr>
      <dgm:t>
        <a:bodyPr/>
        <a:lstStyle/>
        <a:p>
          <a:pPr algn="just"/>
          <a:r>
            <a:rPr lang="vi-VN" sz="2000" b="1" dirty="0" smtClean="0">
              <a:solidFill>
                <a:srgbClr val="FF0000"/>
              </a:solidFill>
              <a:latin typeface="Times New Roman" pitchFamily="18" charset="0"/>
              <a:cs typeface="Times New Roman" pitchFamily="18" charset="0"/>
            </a:rPr>
            <a:t>factorii ergonomici </a:t>
          </a:r>
          <a:r>
            <a:rPr lang="vi-VN" sz="2000" b="1" dirty="0" smtClean="0">
              <a:solidFill>
                <a:schemeClr val="tx1"/>
              </a:solidFill>
              <a:latin typeface="Times New Roman" pitchFamily="18" charset="0"/>
              <a:cs typeface="Times New Roman" pitchFamily="18" charset="0"/>
            </a:rPr>
            <a:t>– insuficienta adaptare a maşinilor la procesul de muncă şi a uneltelor la posibilităţile omului. Există mai multe clasificări ale noxelor profesionale, insă la ora actuală rămane destul de argumentată, bine structurată şi schematizată clasificarea lui A. A. </a:t>
          </a:r>
          <a:r>
            <a:rPr lang="ru-RU" sz="2000" b="1" dirty="0" smtClean="0">
              <a:solidFill>
                <a:schemeClr val="tx1"/>
              </a:solidFill>
              <a:latin typeface="Times New Roman" pitchFamily="18" charset="0"/>
              <a:cs typeface="Times New Roman" pitchFamily="18" charset="0"/>
            </a:rPr>
            <a:t>Каспаров,</a:t>
          </a:r>
          <a:r>
            <a:rPr lang="ro-RO" sz="2000" b="1"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1977 (</a:t>
          </a:r>
          <a:r>
            <a:rPr lang="en-US" sz="2000" b="1" dirty="0" err="1" smtClean="0">
              <a:solidFill>
                <a:schemeClr val="tx1"/>
              </a:solidFill>
              <a:latin typeface="Times New Roman" pitchFamily="18" charset="0"/>
              <a:cs typeface="Times New Roman" pitchFamily="18" charset="0"/>
            </a:rPr>
            <a:t>tabelul</a:t>
          </a:r>
          <a:r>
            <a:rPr lang="en-US" sz="2000" b="1" dirty="0" smtClean="0">
              <a:solidFill>
                <a:schemeClr val="tx1"/>
              </a:solidFill>
              <a:latin typeface="Times New Roman" pitchFamily="18" charset="0"/>
              <a:cs typeface="Times New Roman" pitchFamily="18" charset="0"/>
            </a:rPr>
            <a:t> 1).</a:t>
          </a:r>
          <a:endParaRPr lang="ru-RU" sz="2000" b="1" dirty="0" smtClean="0">
            <a:solidFill>
              <a:schemeClr val="tx1"/>
            </a:solidFill>
            <a:latin typeface="Times New Roman" pitchFamily="18" charset="0"/>
            <a:cs typeface="Times New Roman" pitchFamily="18" charset="0"/>
          </a:endParaRPr>
        </a:p>
      </dgm:t>
    </dgm:pt>
    <dgm:pt modelId="{8A1A434E-40FF-42ED-9512-A9D6EF740DE5}" type="parTrans" cxnId="{206AB2E2-E365-430C-B0E8-D38B38DE95AE}">
      <dgm:prSet/>
      <dgm:spPr/>
      <dgm:t>
        <a:bodyPr/>
        <a:lstStyle/>
        <a:p>
          <a:endParaRPr lang="ru-RU"/>
        </a:p>
      </dgm:t>
    </dgm:pt>
    <dgm:pt modelId="{A923850E-8C61-4B42-8EC1-47BF4C82C69B}" type="sibTrans" cxnId="{206AB2E2-E365-430C-B0E8-D38B38DE95AE}">
      <dgm:prSet/>
      <dgm:spPr/>
      <dgm:t>
        <a:bodyPr/>
        <a:lstStyle/>
        <a:p>
          <a:endParaRPr lang="ru-RU"/>
        </a:p>
      </dgm:t>
    </dgm:pt>
    <dgm:pt modelId="{4E5B203B-3735-43F1-B4ED-B551FB85762F}">
      <dgm:prSet custT="1"/>
      <dgm:spPr>
        <a:solidFill>
          <a:srgbClr val="FF99FF"/>
        </a:solidFill>
      </dgm:spPr>
      <dgm:t>
        <a:bodyPr/>
        <a:lstStyle/>
        <a:p>
          <a:pPr algn="just"/>
          <a:r>
            <a:rPr lang="en-US" sz="2000" b="1" u="sng" dirty="0" smtClean="0">
              <a:solidFill>
                <a:srgbClr val="FF0000"/>
              </a:solidFill>
              <a:latin typeface="Times New Roman" pitchFamily="18" charset="0"/>
              <a:cs typeface="Times New Roman" pitchFamily="18" charset="0"/>
            </a:rPr>
            <a:t>factorii psihosociali </a:t>
          </a:r>
          <a:r>
            <a:rPr lang="en-US" sz="2000" b="1" dirty="0" smtClean="0">
              <a:solidFill>
                <a:schemeClr val="tx1"/>
              </a:solidFill>
              <a:latin typeface="Times New Roman" pitchFamily="18" charset="0"/>
              <a:cs typeface="Times New Roman" pitchFamily="18" charset="0"/>
            </a:rPr>
            <a:t>– cu efect preponderent neuropsihic şi stresant asupra organismului, in special asupra sistemului nervos central;</a:t>
          </a:r>
          <a:endParaRPr lang="ru-RU" sz="2000" b="1" dirty="0">
            <a:solidFill>
              <a:schemeClr val="tx1"/>
            </a:solidFill>
            <a:latin typeface="Times New Roman" pitchFamily="18" charset="0"/>
            <a:cs typeface="Times New Roman" pitchFamily="18" charset="0"/>
          </a:endParaRPr>
        </a:p>
      </dgm:t>
    </dgm:pt>
    <dgm:pt modelId="{8C525D3F-BF4E-43F9-A7B2-7911FACBC048}" type="parTrans" cxnId="{90C449BA-E1EE-4CAA-A78C-D350F885FFD9}">
      <dgm:prSet/>
      <dgm:spPr/>
      <dgm:t>
        <a:bodyPr/>
        <a:lstStyle/>
        <a:p>
          <a:endParaRPr lang="ru-RU"/>
        </a:p>
      </dgm:t>
    </dgm:pt>
    <dgm:pt modelId="{4FEE89B9-AD65-4601-91A7-597BDBEF9A8F}" type="sibTrans" cxnId="{90C449BA-E1EE-4CAA-A78C-D350F885FFD9}">
      <dgm:prSet/>
      <dgm:spPr/>
      <dgm:t>
        <a:bodyPr/>
        <a:lstStyle/>
        <a:p>
          <a:endParaRPr lang="ru-RU"/>
        </a:p>
      </dgm:t>
    </dgm:pt>
    <dgm:pt modelId="{F85B90F1-BA51-4EB2-B5D6-56B458A3FA22}" type="pres">
      <dgm:prSet presAssocID="{280BF11A-AD27-4157-9179-F35260F27237}" presName="Name0" presStyleCnt="0">
        <dgm:presLayoutVars>
          <dgm:chMax val="7"/>
          <dgm:chPref val="7"/>
          <dgm:dir/>
        </dgm:presLayoutVars>
      </dgm:prSet>
      <dgm:spPr/>
      <dgm:t>
        <a:bodyPr/>
        <a:lstStyle/>
        <a:p>
          <a:endParaRPr lang="ru-RU"/>
        </a:p>
      </dgm:t>
    </dgm:pt>
    <dgm:pt modelId="{773FB90E-DBA8-432A-B365-F06F947E39AA}" type="pres">
      <dgm:prSet presAssocID="{280BF11A-AD27-4157-9179-F35260F27237}" presName="Name1" presStyleCnt="0"/>
      <dgm:spPr/>
    </dgm:pt>
    <dgm:pt modelId="{525F923D-9B95-458D-A12B-6ED4B00BFC84}" type="pres">
      <dgm:prSet presAssocID="{280BF11A-AD27-4157-9179-F35260F27237}" presName="cycle" presStyleCnt="0"/>
      <dgm:spPr/>
    </dgm:pt>
    <dgm:pt modelId="{8FB256AA-6810-4E00-9161-8C1762156073}" type="pres">
      <dgm:prSet presAssocID="{280BF11A-AD27-4157-9179-F35260F27237}" presName="srcNode" presStyleLbl="node1" presStyleIdx="0" presStyleCnt="2"/>
      <dgm:spPr/>
    </dgm:pt>
    <dgm:pt modelId="{715EFBFA-2531-40EB-B955-73AD3C1BF0A8}" type="pres">
      <dgm:prSet presAssocID="{280BF11A-AD27-4157-9179-F35260F27237}" presName="conn" presStyleLbl="parChTrans1D2" presStyleIdx="0" presStyleCnt="1"/>
      <dgm:spPr/>
      <dgm:t>
        <a:bodyPr/>
        <a:lstStyle/>
        <a:p>
          <a:endParaRPr lang="ru-RU"/>
        </a:p>
      </dgm:t>
    </dgm:pt>
    <dgm:pt modelId="{D992728C-7CB4-43B8-A553-0F171B200900}" type="pres">
      <dgm:prSet presAssocID="{280BF11A-AD27-4157-9179-F35260F27237}" presName="extraNode" presStyleLbl="node1" presStyleIdx="0" presStyleCnt="2"/>
      <dgm:spPr/>
    </dgm:pt>
    <dgm:pt modelId="{AC6A1E5A-7323-4116-9750-88364457A481}" type="pres">
      <dgm:prSet presAssocID="{280BF11A-AD27-4157-9179-F35260F27237}" presName="dstNode" presStyleLbl="node1" presStyleIdx="0" presStyleCnt="2"/>
      <dgm:spPr/>
    </dgm:pt>
    <dgm:pt modelId="{3955BFF4-B55C-49FB-BAC3-AF66AF089999}" type="pres">
      <dgm:prSet presAssocID="{4E5B203B-3735-43F1-B4ED-B551FB85762F}" presName="text_1" presStyleLbl="node1" presStyleIdx="0" presStyleCnt="2">
        <dgm:presLayoutVars>
          <dgm:bulletEnabled val="1"/>
        </dgm:presLayoutVars>
      </dgm:prSet>
      <dgm:spPr/>
      <dgm:t>
        <a:bodyPr/>
        <a:lstStyle/>
        <a:p>
          <a:endParaRPr lang="ru-RU"/>
        </a:p>
      </dgm:t>
    </dgm:pt>
    <dgm:pt modelId="{F701D9BA-EE62-4EF9-B6F6-9E9F333AFA67}" type="pres">
      <dgm:prSet presAssocID="{4E5B203B-3735-43F1-B4ED-B551FB85762F}" presName="accent_1" presStyleCnt="0"/>
      <dgm:spPr/>
    </dgm:pt>
    <dgm:pt modelId="{2EBED526-3E1B-4CD5-9544-0611755533E4}" type="pres">
      <dgm:prSet presAssocID="{4E5B203B-3735-43F1-B4ED-B551FB85762F}" presName="accentRepeatNode" presStyleLbl="solidFgAcc1" presStyleIdx="0" presStyleCnt="2"/>
      <dgm:spPr>
        <a:solidFill>
          <a:srgbClr val="FF00FF"/>
        </a:solidFill>
      </dgm:spPr>
    </dgm:pt>
    <dgm:pt modelId="{55961F8D-E3D0-47C4-98F9-CE5C0BCC571A}" type="pres">
      <dgm:prSet presAssocID="{83474D86-132E-49EE-9CD7-83006B9D8469}" presName="text_2" presStyleLbl="node1" presStyleIdx="1" presStyleCnt="2" custScaleY="142719">
        <dgm:presLayoutVars>
          <dgm:bulletEnabled val="1"/>
        </dgm:presLayoutVars>
      </dgm:prSet>
      <dgm:spPr/>
      <dgm:t>
        <a:bodyPr/>
        <a:lstStyle/>
        <a:p>
          <a:endParaRPr lang="ru-RU"/>
        </a:p>
      </dgm:t>
    </dgm:pt>
    <dgm:pt modelId="{26EF4DAA-813B-42CC-B33D-10B1F3CA4ABD}" type="pres">
      <dgm:prSet presAssocID="{83474D86-132E-49EE-9CD7-83006B9D8469}" presName="accent_2" presStyleCnt="0"/>
      <dgm:spPr/>
    </dgm:pt>
    <dgm:pt modelId="{C0338DE3-CFB4-4FCB-BA37-65A5A79B6CB1}" type="pres">
      <dgm:prSet presAssocID="{83474D86-132E-49EE-9CD7-83006B9D8469}" presName="accentRepeatNode" presStyleLbl="solidFgAcc1" presStyleIdx="1" presStyleCnt="2"/>
      <dgm:spPr>
        <a:solidFill>
          <a:srgbClr val="99FF33"/>
        </a:solidFill>
      </dgm:spPr>
    </dgm:pt>
  </dgm:ptLst>
  <dgm:cxnLst>
    <dgm:cxn modelId="{206AB2E2-E365-430C-B0E8-D38B38DE95AE}" srcId="{280BF11A-AD27-4157-9179-F35260F27237}" destId="{83474D86-132E-49EE-9CD7-83006B9D8469}" srcOrd="1" destOrd="0" parTransId="{8A1A434E-40FF-42ED-9512-A9D6EF740DE5}" sibTransId="{A923850E-8C61-4B42-8EC1-47BF4C82C69B}"/>
    <dgm:cxn modelId="{05F74C9F-D01D-4E38-B383-DC601FD03722}" type="presOf" srcId="{83474D86-132E-49EE-9CD7-83006B9D8469}" destId="{55961F8D-E3D0-47C4-98F9-CE5C0BCC571A}" srcOrd="0" destOrd="0" presId="urn:microsoft.com/office/officeart/2008/layout/VerticalCurvedList"/>
    <dgm:cxn modelId="{90C449BA-E1EE-4CAA-A78C-D350F885FFD9}" srcId="{280BF11A-AD27-4157-9179-F35260F27237}" destId="{4E5B203B-3735-43F1-B4ED-B551FB85762F}" srcOrd="0" destOrd="0" parTransId="{8C525D3F-BF4E-43F9-A7B2-7911FACBC048}" sibTransId="{4FEE89B9-AD65-4601-91A7-597BDBEF9A8F}"/>
    <dgm:cxn modelId="{3968F7C9-6B55-4C5B-AA64-7B0D114B00D7}" type="presOf" srcId="{4E5B203B-3735-43F1-B4ED-B551FB85762F}" destId="{3955BFF4-B55C-49FB-BAC3-AF66AF089999}" srcOrd="0" destOrd="0" presId="urn:microsoft.com/office/officeart/2008/layout/VerticalCurvedList"/>
    <dgm:cxn modelId="{41B830D7-EBE9-42C9-9D82-4A22B82EBBFB}" type="presOf" srcId="{280BF11A-AD27-4157-9179-F35260F27237}" destId="{F85B90F1-BA51-4EB2-B5D6-56B458A3FA22}" srcOrd="0" destOrd="0" presId="urn:microsoft.com/office/officeart/2008/layout/VerticalCurvedList"/>
    <dgm:cxn modelId="{9D270F21-F1BB-4272-901E-8C6F0EC8D542}" type="presOf" srcId="{4FEE89B9-AD65-4601-91A7-597BDBEF9A8F}" destId="{715EFBFA-2531-40EB-B955-73AD3C1BF0A8}" srcOrd="0" destOrd="0" presId="urn:microsoft.com/office/officeart/2008/layout/VerticalCurvedList"/>
    <dgm:cxn modelId="{771D1BCE-E6A0-4891-9A8A-FFC6D7A0F961}" type="presParOf" srcId="{F85B90F1-BA51-4EB2-B5D6-56B458A3FA22}" destId="{773FB90E-DBA8-432A-B365-F06F947E39AA}" srcOrd="0" destOrd="0" presId="urn:microsoft.com/office/officeart/2008/layout/VerticalCurvedList"/>
    <dgm:cxn modelId="{38AB885E-A04C-47F1-8B7E-A630A51505F9}" type="presParOf" srcId="{773FB90E-DBA8-432A-B365-F06F947E39AA}" destId="{525F923D-9B95-458D-A12B-6ED4B00BFC84}" srcOrd="0" destOrd="0" presId="urn:microsoft.com/office/officeart/2008/layout/VerticalCurvedList"/>
    <dgm:cxn modelId="{55ED5185-7635-4A1C-AF0F-71C3C2CB1DCE}" type="presParOf" srcId="{525F923D-9B95-458D-A12B-6ED4B00BFC84}" destId="{8FB256AA-6810-4E00-9161-8C1762156073}" srcOrd="0" destOrd="0" presId="urn:microsoft.com/office/officeart/2008/layout/VerticalCurvedList"/>
    <dgm:cxn modelId="{AF793A98-63B1-40E7-B660-829CA4EBF3ED}" type="presParOf" srcId="{525F923D-9B95-458D-A12B-6ED4B00BFC84}" destId="{715EFBFA-2531-40EB-B955-73AD3C1BF0A8}" srcOrd="1" destOrd="0" presId="urn:microsoft.com/office/officeart/2008/layout/VerticalCurvedList"/>
    <dgm:cxn modelId="{8994F12C-4B73-4527-A218-75750E8569EF}" type="presParOf" srcId="{525F923D-9B95-458D-A12B-6ED4B00BFC84}" destId="{D992728C-7CB4-43B8-A553-0F171B200900}" srcOrd="2" destOrd="0" presId="urn:microsoft.com/office/officeart/2008/layout/VerticalCurvedList"/>
    <dgm:cxn modelId="{3AAE13C3-A854-440A-B5AB-FEAAF2C30B0C}" type="presParOf" srcId="{525F923D-9B95-458D-A12B-6ED4B00BFC84}" destId="{AC6A1E5A-7323-4116-9750-88364457A481}" srcOrd="3" destOrd="0" presId="urn:microsoft.com/office/officeart/2008/layout/VerticalCurvedList"/>
    <dgm:cxn modelId="{83AC92BB-4E78-49DB-9153-CBC55F1E77F7}" type="presParOf" srcId="{773FB90E-DBA8-432A-B365-F06F947E39AA}" destId="{3955BFF4-B55C-49FB-BAC3-AF66AF089999}" srcOrd="1" destOrd="0" presId="urn:microsoft.com/office/officeart/2008/layout/VerticalCurvedList"/>
    <dgm:cxn modelId="{997CDA20-DCB7-44F4-8D74-D91ADF03A093}" type="presParOf" srcId="{773FB90E-DBA8-432A-B365-F06F947E39AA}" destId="{F701D9BA-EE62-4EF9-B6F6-9E9F333AFA67}" srcOrd="2" destOrd="0" presId="urn:microsoft.com/office/officeart/2008/layout/VerticalCurvedList"/>
    <dgm:cxn modelId="{D6096402-FF33-4DBF-8CD9-1BF475F1694C}" type="presParOf" srcId="{F701D9BA-EE62-4EF9-B6F6-9E9F333AFA67}" destId="{2EBED526-3E1B-4CD5-9544-0611755533E4}" srcOrd="0" destOrd="0" presId="urn:microsoft.com/office/officeart/2008/layout/VerticalCurvedList"/>
    <dgm:cxn modelId="{4649D0B2-5D85-488B-98E4-FD9251B953E8}" type="presParOf" srcId="{773FB90E-DBA8-432A-B365-F06F947E39AA}" destId="{55961F8D-E3D0-47C4-98F9-CE5C0BCC571A}" srcOrd="3" destOrd="0" presId="urn:microsoft.com/office/officeart/2008/layout/VerticalCurvedList"/>
    <dgm:cxn modelId="{CB0262D6-B02D-43EB-B684-7F138771AB1F}" type="presParOf" srcId="{773FB90E-DBA8-432A-B365-F06F947E39AA}" destId="{26EF4DAA-813B-42CC-B33D-10B1F3CA4ABD}" srcOrd="4" destOrd="0" presId="urn:microsoft.com/office/officeart/2008/layout/VerticalCurvedList"/>
    <dgm:cxn modelId="{1A664F07-84DD-4C9D-AC99-4204EEAA40BD}" type="presParOf" srcId="{26EF4DAA-813B-42CC-B33D-10B1F3CA4ABD}" destId="{C0338DE3-CFB4-4FCB-BA37-65A5A79B6CB1}"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4B5D72-4ABC-4E8B-B5A5-BFABDBE6DF97}" type="doc">
      <dgm:prSet loTypeId="urn:microsoft.com/office/officeart/2005/8/layout/arrow6" loCatId="relationship" qsTypeId="urn:microsoft.com/office/officeart/2005/8/quickstyle/simple4" qsCatId="simple" csTypeId="urn:microsoft.com/office/officeart/2005/8/colors/accent1_2#4" csCatId="accent1" phldr="1"/>
      <dgm:spPr/>
      <dgm:t>
        <a:bodyPr/>
        <a:lstStyle/>
        <a:p>
          <a:endParaRPr lang="ru-RU"/>
        </a:p>
      </dgm:t>
    </dgm:pt>
    <dgm:pt modelId="{499C8455-8863-426A-9AF9-FA64B98D302F}">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vi-VN" sz="1800" b="1" dirty="0" smtClean="0">
              <a:latin typeface="Times New Roman" pitchFamily="18" charset="0"/>
              <a:cs typeface="Times New Roman" pitchFamily="18" charset="0"/>
            </a:rPr>
            <a:t>Vibraţia generală este vibraţia locului de muncă (scaunul, podeaua, utilajul tehnologic, mijloacele de transport etc.) şi se transmite prin suprafeţele de sprijin ale corpului care contactează cu podeaua sau scaunul. </a:t>
          </a:r>
          <a:endParaRPr lang="ru-RU" sz="1800" b="1" dirty="0">
            <a:latin typeface="Times New Roman" pitchFamily="18" charset="0"/>
            <a:cs typeface="Times New Roman" pitchFamily="18" charset="0"/>
          </a:endParaRPr>
        </a:p>
      </dgm:t>
    </dgm:pt>
    <dgm:pt modelId="{14A7417E-25B2-4FC0-BF3B-C40D37A3FB82}" type="parTrans" cxnId="{68C45849-933C-4D03-8825-0DCA2BAE273C}">
      <dgm:prSet/>
      <dgm:spPr/>
      <dgm:t>
        <a:bodyPr/>
        <a:lstStyle/>
        <a:p>
          <a:endParaRPr lang="ru-RU"/>
        </a:p>
      </dgm:t>
    </dgm:pt>
    <dgm:pt modelId="{F2BD5DF4-0806-4294-B2F6-F5F8B6CCF143}" type="sibTrans" cxnId="{68C45849-933C-4D03-8825-0DCA2BAE273C}">
      <dgm:prSet/>
      <dgm:spPr/>
      <dgm:t>
        <a:bodyPr/>
        <a:lstStyle/>
        <a:p>
          <a:endParaRPr lang="ru-RU"/>
        </a:p>
      </dgm:t>
    </dgm:pt>
    <dgm:pt modelId="{5D6B80B3-96F1-4FDD-85F8-EA5C79C6A8AC}">
      <dgm:prSet phldrT="[Текст]" phldr="1"/>
      <dgm:spPr/>
      <dgm:t>
        <a:bodyPr/>
        <a:lstStyle/>
        <a:p>
          <a:endParaRPr lang="ru-RU"/>
        </a:p>
      </dgm:t>
    </dgm:pt>
    <dgm:pt modelId="{A607094B-047F-43B9-ADF5-92F2054C5271}" type="parTrans" cxnId="{0C0F0321-6978-410C-85B1-5C72BF15A3BF}">
      <dgm:prSet/>
      <dgm:spPr/>
      <dgm:t>
        <a:bodyPr/>
        <a:lstStyle/>
        <a:p>
          <a:endParaRPr lang="ru-RU"/>
        </a:p>
      </dgm:t>
    </dgm:pt>
    <dgm:pt modelId="{01A09D83-29CD-492E-A7CA-D463E4E9CBE0}" type="sibTrans" cxnId="{0C0F0321-6978-410C-85B1-5C72BF15A3BF}">
      <dgm:prSet/>
      <dgm:spPr/>
      <dgm:t>
        <a:bodyPr/>
        <a:lstStyle/>
        <a:p>
          <a:endParaRPr lang="ru-RU"/>
        </a:p>
      </dgm:t>
    </dgm:pt>
    <dgm:pt modelId="{C2A4D7D6-285A-4157-8460-74B90C8A03F0}">
      <dgm:prSet/>
      <dgm:spPr/>
      <dgm:t>
        <a:bodyPr/>
        <a:lstStyle/>
        <a:p>
          <a:endParaRPr lang="ru-RU"/>
        </a:p>
      </dgm:t>
    </dgm:pt>
    <dgm:pt modelId="{06E93D6E-AA74-448C-AB1B-E0B77D82E226}" type="parTrans" cxnId="{42E04270-0C3C-4552-B562-37426C54208C}">
      <dgm:prSet/>
      <dgm:spPr/>
      <dgm:t>
        <a:bodyPr/>
        <a:lstStyle/>
        <a:p>
          <a:endParaRPr lang="ru-RU"/>
        </a:p>
      </dgm:t>
    </dgm:pt>
    <dgm:pt modelId="{D0C667F9-3EAA-422E-9351-BF4F83E41E4F}" type="sibTrans" cxnId="{42E04270-0C3C-4552-B562-37426C54208C}">
      <dgm:prSet/>
      <dgm:spPr/>
      <dgm:t>
        <a:bodyPr/>
        <a:lstStyle/>
        <a:p>
          <a:endParaRPr lang="ru-RU"/>
        </a:p>
      </dgm:t>
    </dgm:pt>
    <dgm:pt modelId="{ADD411FF-DF2A-4811-BE10-3ED4A88C116F}">
      <dgm:prSet/>
      <dgm:spPr/>
      <dgm:t>
        <a:bodyPr/>
        <a:lstStyle/>
        <a:p>
          <a:endParaRPr lang="ru-RU"/>
        </a:p>
      </dgm:t>
    </dgm:pt>
    <dgm:pt modelId="{4880DF33-846C-47F9-9CDD-8A9A65C9DBAE}" type="parTrans" cxnId="{7C66BA75-506E-4BA3-B447-52A738E2D375}">
      <dgm:prSet/>
      <dgm:spPr/>
      <dgm:t>
        <a:bodyPr/>
        <a:lstStyle/>
        <a:p>
          <a:endParaRPr lang="ru-RU"/>
        </a:p>
      </dgm:t>
    </dgm:pt>
    <dgm:pt modelId="{A3DFD1BD-81FA-497C-98C5-48F9A6A37096}" type="sibTrans" cxnId="{7C66BA75-506E-4BA3-B447-52A738E2D375}">
      <dgm:prSet/>
      <dgm:spPr/>
      <dgm:t>
        <a:bodyPr/>
        <a:lstStyle/>
        <a:p>
          <a:endParaRPr lang="ru-RU"/>
        </a:p>
      </dgm:t>
    </dgm:pt>
    <dgm:pt modelId="{AF44565B-6595-4588-9623-73734238BED0}">
      <dgm:prSet custT="1">
        <dgm:style>
          <a:lnRef idx="1">
            <a:schemeClr val="accent1"/>
          </a:lnRef>
          <a:fillRef idx="2">
            <a:schemeClr val="accent1"/>
          </a:fillRef>
          <a:effectRef idx="1">
            <a:schemeClr val="accent1"/>
          </a:effectRef>
          <a:fontRef idx="minor">
            <a:schemeClr val="dk1"/>
          </a:fontRef>
        </dgm:style>
      </dgm:prSet>
      <dgm:spPr/>
      <dgm:t>
        <a:bodyPr/>
        <a:lstStyle/>
        <a:p>
          <a:r>
            <a:rPr lang="vi-VN" sz="2000" b="1" dirty="0" smtClean="0">
              <a:latin typeface="Times New Roman" pitchFamily="18" charset="0"/>
              <a:cs typeface="Times New Roman" pitchFamily="18" charset="0"/>
            </a:rPr>
            <a:t>Vibraţia locală după sursa de provenienţă se imparte in vibraţia care se transmite la maşinile manuale, instrumente, utilaj tehnologic şi de la piesele prelucrate, ţinute </a:t>
          </a:r>
          <a:r>
            <a:rPr lang="ro-RO" sz="2000" b="1" dirty="0" smtClean="0">
              <a:latin typeface="Times New Roman" pitchFamily="18" charset="0"/>
              <a:cs typeface="Times New Roman" pitchFamily="18" charset="0"/>
            </a:rPr>
            <a:t>Î</a:t>
          </a:r>
          <a:r>
            <a:rPr lang="vi-VN" sz="2000" b="1" dirty="0" smtClean="0">
              <a:latin typeface="Times New Roman" pitchFamily="18" charset="0"/>
              <a:cs typeface="Times New Roman" pitchFamily="18" charset="0"/>
            </a:rPr>
            <a:t>n mană.</a:t>
          </a:r>
          <a:endParaRPr lang="ru-RU" sz="2000" b="1" dirty="0">
            <a:latin typeface="Times New Roman" pitchFamily="18" charset="0"/>
            <a:cs typeface="Times New Roman" pitchFamily="18" charset="0"/>
          </a:endParaRPr>
        </a:p>
      </dgm:t>
    </dgm:pt>
    <dgm:pt modelId="{49F44308-4979-4C12-B145-8AD036C39428}" type="parTrans" cxnId="{3B4F9608-EC9F-41BD-A505-0731073CED79}">
      <dgm:prSet/>
      <dgm:spPr/>
      <dgm:t>
        <a:bodyPr/>
        <a:lstStyle/>
        <a:p>
          <a:endParaRPr lang="ru-RU"/>
        </a:p>
      </dgm:t>
    </dgm:pt>
    <dgm:pt modelId="{CA3057E3-4C5D-41CB-95B8-DA844A23DC2F}" type="sibTrans" cxnId="{3B4F9608-EC9F-41BD-A505-0731073CED79}">
      <dgm:prSet/>
      <dgm:spPr/>
      <dgm:t>
        <a:bodyPr/>
        <a:lstStyle/>
        <a:p>
          <a:endParaRPr lang="ru-RU"/>
        </a:p>
      </dgm:t>
    </dgm:pt>
    <dgm:pt modelId="{6D806247-F1BE-4C8B-AF1E-AF4A47068528}">
      <dgm:prSet/>
      <dgm:spPr/>
      <dgm:t>
        <a:bodyPr/>
        <a:lstStyle/>
        <a:p>
          <a:endParaRPr lang="ru-RU" dirty="0"/>
        </a:p>
      </dgm:t>
    </dgm:pt>
    <dgm:pt modelId="{CAC0F26A-6533-44E2-B106-7C011D79EE86}" type="parTrans" cxnId="{CD3D7AD3-D77C-462C-894D-99DB329765A3}">
      <dgm:prSet/>
      <dgm:spPr/>
      <dgm:t>
        <a:bodyPr/>
        <a:lstStyle/>
        <a:p>
          <a:endParaRPr lang="ru-RU"/>
        </a:p>
      </dgm:t>
    </dgm:pt>
    <dgm:pt modelId="{293E3EF3-189F-4C43-864B-75BEAF3538E3}" type="sibTrans" cxnId="{CD3D7AD3-D77C-462C-894D-99DB329765A3}">
      <dgm:prSet/>
      <dgm:spPr/>
      <dgm:t>
        <a:bodyPr/>
        <a:lstStyle/>
        <a:p>
          <a:endParaRPr lang="ru-RU"/>
        </a:p>
      </dgm:t>
    </dgm:pt>
    <dgm:pt modelId="{54DB87F1-63CA-4198-BA40-9F4D4472927F}" type="pres">
      <dgm:prSet presAssocID="{074B5D72-4ABC-4E8B-B5A5-BFABDBE6DF97}" presName="compositeShape" presStyleCnt="0">
        <dgm:presLayoutVars>
          <dgm:chMax val="2"/>
          <dgm:dir/>
          <dgm:resizeHandles val="exact"/>
        </dgm:presLayoutVars>
      </dgm:prSet>
      <dgm:spPr/>
      <dgm:t>
        <a:bodyPr/>
        <a:lstStyle/>
        <a:p>
          <a:endParaRPr lang="ru-RU"/>
        </a:p>
      </dgm:t>
    </dgm:pt>
    <dgm:pt modelId="{82196538-9385-4B14-9796-0908BF67B03C}" type="pres">
      <dgm:prSet presAssocID="{074B5D72-4ABC-4E8B-B5A5-BFABDBE6DF97}" presName="ribbon" presStyleLbl="node1" presStyleIdx="0" presStyleCnt="1" custScaleY="131378"/>
      <dgm:spPr>
        <a:solidFill>
          <a:srgbClr val="00B0F0"/>
        </a:solidFill>
      </dgm:spPr>
    </dgm:pt>
    <dgm:pt modelId="{339B4744-0E60-471B-B4F1-5CA52023B004}" type="pres">
      <dgm:prSet presAssocID="{074B5D72-4ABC-4E8B-B5A5-BFABDBE6DF97}" presName="leftArrowText" presStyleLbl="node1" presStyleIdx="0" presStyleCnt="1">
        <dgm:presLayoutVars>
          <dgm:chMax val="0"/>
          <dgm:bulletEnabled val="1"/>
        </dgm:presLayoutVars>
      </dgm:prSet>
      <dgm:spPr/>
      <dgm:t>
        <a:bodyPr/>
        <a:lstStyle/>
        <a:p>
          <a:endParaRPr lang="ru-RU"/>
        </a:p>
      </dgm:t>
    </dgm:pt>
    <dgm:pt modelId="{C2F3B6A7-A10B-45E0-9401-7A3C946D8A4E}" type="pres">
      <dgm:prSet presAssocID="{074B5D72-4ABC-4E8B-B5A5-BFABDBE6DF97}" presName="rightArrowText" presStyleLbl="node1" presStyleIdx="0" presStyleCnt="1">
        <dgm:presLayoutVars>
          <dgm:chMax val="0"/>
          <dgm:bulletEnabled val="1"/>
        </dgm:presLayoutVars>
      </dgm:prSet>
      <dgm:spPr/>
      <dgm:t>
        <a:bodyPr/>
        <a:lstStyle/>
        <a:p>
          <a:endParaRPr lang="ru-RU"/>
        </a:p>
      </dgm:t>
    </dgm:pt>
  </dgm:ptLst>
  <dgm:cxnLst>
    <dgm:cxn modelId="{3B4F9608-EC9F-41BD-A505-0731073CED79}" srcId="{074B5D72-4ABC-4E8B-B5A5-BFABDBE6DF97}" destId="{AF44565B-6595-4588-9623-73734238BED0}" srcOrd="1" destOrd="0" parTransId="{49F44308-4979-4C12-B145-8AD036C39428}" sibTransId="{CA3057E3-4C5D-41CB-95B8-DA844A23DC2F}"/>
    <dgm:cxn modelId="{68C45849-933C-4D03-8825-0DCA2BAE273C}" srcId="{074B5D72-4ABC-4E8B-B5A5-BFABDBE6DF97}" destId="{499C8455-8863-426A-9AF9-FA64B98D302F}" srcOrd="0" destOrd="0" parTransId="{14A7417E-25B2-4FC0-BF3B-C40D37A3FB82}" sibTransId="{F2BD5DF4-0806-4294-B2F6-F5F8B6CCF143}"/>
    <dgm:cxn modelId="{A48930A5-D36D-4A37-BB45-99A52CC89CB5}" type="presOf" srcId="{074B5D72-4ABC-4E8B-B5A5-BFABDBE6DF97}" destId="{54DB87F1-63CA-4198-BA40-9F4D4472927F}" srcOrd="0" destOrd="0" presId="urn:microsoft.com/office/officeart/2005/8/layout/arrow6"/>
    <dgm:cxn modelId="{42E04270-0C3C-4552-B562-37426C54208C}" srcId="{074B5D72-4ABC-4E8B-B5A5-BFABDBE6DF97}" destId="{C2A4D7D6-285A-4157-8460-74B90C8A03F0}" srcOrd="4" destOrd="0" parTransId="{06E93D6E-AA74-448C-AB1B-E0B77D82E226}" sibTransId="{D0C667F9-3EAA-422E-9351-BF4F83E41E4F}"/>
    <dgm:cxn modelId="{CD3D7AD3-D77C-462C-894D-99DB329765A3}" srcId="{074B5D72-4ABC-4E8B-B5A5-BFABDBE6DF97}" destId="{6D806247-F1BE-4C8B-AF1E-AF4A47068528}" srcOrd="2" destOrd="0" parTransId="{CAC0F26A-6533-44E2-B106-7C011D79EE86}" sibTransId="{293E3EF3-189F-4C43-864B-75BEAF3538E3}"/>
    <dgm:cxn modelId="{0C0F0321-6978-410C-85B1-5C72BF15A3BF}" srcId="{074B5D72-4ABC-4E8B-B5A5-BFABDBE6DF97}" destId="{5D6B80B3-96F1-4FDD-85F8-EA5C79C6A8AC}" srcOrd="3" destOrd="0" parTransId="{A607094B-047F-43B9-ADF5-92F2054C5271}" sibTransId="{01A09D83-29CD-492E-A7CA-D463E4E9CBE0}"/>
    <dgm:cxn modelId="{7C66BA75-506E-4BA3-B447-52A738E2D375}" srcId="{074B5D72-4ABC-4E8B-B5A5-BFABDBE6DF97}" destId="{ADD411FF-DF2A-4811-BE10-3ED4A88C116F}" srcOrd="5" destOrd="0" parTransId="{4880DF33-846C-47F9-9CDD-8A9A65C9DBAE}" sibTransId="{A3DFD1BD-81FA-497C-98C5-48F9A6A37096}"/>
    <dgm:cxn modelId="{3288FCE9-CE27-4571-949F-BE80DB8E194F}" type="presOf" srcId="{499C8455-8863-426A-9AF9-FA64B98D302F}" destId="{339B4744-0E60-471B-B4F1-5CA52023B004}" srcOrd="0" destOrd="0" presId="urn:microsoft.com/office/officeart/2005/8/layout/arrow6"/>
    <dgm:cxn modelId="{28083DE3-B284-481C-BC0A-3FEB63A21C72}" type="presOf" srcId="{AF44565B-6595-4588-9623-73734238BED0}" destId="{C2F3B6A7-A10B-45E0-9401-7A3C946D8A4E}" srcOrd="0" destOrd="0" presId="urn:microsoft.com/office/officeart/2005/8/layout/arrow6"/>
    <dgm:cxn modelId="{ADA2309D-F726-4F79-AAB5-B0523E9B4F19}" type="presParOf" srcId="{54DB87F1-63CA-4198-BA40-9F4D4472927F}" destId="{82196538-9385-4B14-9796-0908BF67B03C}" srcOrd="0" destOrd="0" presId="urn:microsoft.com/office/officeart/2005/8/layout/arrow6"/>
    <dgm:cxn modelId="{8578E66E-D082-4577-BD98-2CDAEDE78300}" type="presParOf" srcId="{54DB87F1-63CA-4198-BA40-9F4D4472927F}" destId="{339B4744-0E60-471B-B4F1-5CA52023B004}" srcOrd="1" destOrd="0" presId="urn:microsoft.com/office/officeart/2005/8/layout/arrow6"/>
    <dgm:cxn modelId="{3AFC99EB-55B8-408A-A2BF-61E1E46A9675}" type="presParOf" srcId="{54DB87F1-63CA-4198-BA40-9F4D4472927F}" destId="{C2F3B6A7-A10B-45E0-9401-7A3C946D8A4E}"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5A96B8D-320C-4A5D-837C-3B0AA4630A25}" type="datetimeFigureOut">
              <a:rPr lang="en-US"/>
              <a:pPr>
                <a:defRPr/>
              </a:pPr>
              <a:t>3/29/2018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5B6D790-D941-4311-93DB-BFE23EDABE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BABAEEC5-546B-48E2-9AF2-5E8F8792AFCB}" type="slidenum">
              <a:rPr lang="en-US" smtClean="0"/>
              <a:pPr>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35035245-AF82-4B1B-950E-A084B7C4AC08}"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Образ слайда 1"/>
          <p:cNvSpPr>
            <a:spLocks noGrp="1" noRot="1" noChangeAspect="1"/>
          </p:cNvSpPr>
          <p:nvPr>
            <p:ph type="sldImg"/>
          </p:nvPr>
        </p:nvSpPr>
        <p:spPr bwMode="auto">
          <a:noFill/>
          <a:ln>
            <a:solidFill>
              <a:srgbClr val="000000"/>
            </a:solidFill>
            <a:miter lim="800000"/>
            <a:headEnd/>
            <a:tailEnd/>
          </a:ln>
        </p:spPr>
      </p:sp>
      <p:sp>
        <p:nvSpPr>
          <p:cNvPr id="696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F152BD60-4B70-49C3-AE6B-CA1C1EC95360}" type="slidenum">
              <a:rPr lang="en-US" smtClean="0"/>
              <a:pPr>
                <a:defRPr/>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раз слайда 1"/>
          <p:cNvSpPr>
            <a:spLocks noGrp="1" noRot="1" noChangeAspect="1"/>
          </p:cNvSpPr>
          <p:nvPr>
            <p:ph type="sldImg"/>
          </p:nvPr>
        </p:nvSpPr>
        <p:spPr bwMode="auto">
          <a:noFill/>
          <a:ln>
            <a:solidFill>
              <a:srgbClr val="000000"/>
            </a:solidFill>
            <a:miter lim="800000"/>
            <a:headEnd/>
            <a:tailEnd/>
          </a:ln>
        </p:spPr>
      </p:sp>
      <p:sp>
        <p:nvSpPr>
          <p:cNvPr id="8499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F0DACC78-3DE1-4717-86EE-A5F003597858}" type="slidenum">
              <a:rPr lang="en-US" smtClean="0"/>
              <a:pPr>
                <a:defRPr/>
              </a:pPr>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AE8D9C-C11F-454C-83A1-7187E25502BE}" type="datetime1">
              <a:rPr lang="en-US"/>
              <a:pPr>
                <a:defRPr/>
              </a:pPr>
              <a:t>3/29/2018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E73BC4-662A-43AA-8C2B-1B43295371E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4E76ED-6D66-4393-9F43-A5E4B561EB69}" type="datetime1">
              <a:rPr lang="en-US"/>
              <a:pPr>
                <a:defRPr/>
              </a:pPr>
              <a:t>3/29/2018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9069FB-52F4-4A3D-B5D4-146227FF34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D09A97-05A2-45DF-855A-4FF3EC9A1717}" type="datetime1">
              <a:rPr lang="en-US"/>
              <a:pPr>
                <a:defRPr/>
              </a:pPr>
              <a:t>3/29/2018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F5C29C-0287-45A2-863A-4D85B7B869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5A1F3B-B0A2-4052-908B-DDD292013ACE}" type="datetime1">
              <a:rPr lang="en-US"/>
              <a:pPr>
                <a:defRPr/>
              </a:pPr>
              <a:t>3/29/2018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D259E0-FBED-4794-99A6-4CCAFCA614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29EE22-8968-409E-9BA9-EF4A7D06CE96}" type="datetime1">
              <a:rPr lang="en-US"/>
              <a:pPr>
                <a:defRPr/>
              </a:pPr>
              <a:t>3/29/2018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2D842F-F11D-4F2A-9F29-F34874859C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EEB122-12B0-4C15-B9F5-2B23713FA3CE}" type="datetime1">
              <a:rPr lang="en-US"/>
              <a:pPr>
                <a:defRPr/>
              </a:pPr>
              <a:t>3/29/2018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0749EC-C7D0-4C8B-A6BF-BE1261B84D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592A88-B8DD-4798-AE9A-C9E90F9E5D94}" type="datetime1">
              <a:rPr lang="en-US"/>
              <a:pPr>
                <a:defRPr/>
              </a:pPr>
              <a:t>3/29/2018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0D1A0F3-EBFB-4A08-B96C-2C6D520F1C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FED3D0-5655-4057-9512-A675F370DE97}" type="datetime1">
              <a:rPr lang="en-US"/>
              <a:pPr>
                <a:defRPr/>
              </a:pPr>
              <a:t>3/29/2018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601F727-1642-4302-8EF9-53715E0088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845E06-8F6D-4818-84AD-3D5DCDCEF691}" type="datetime1">
              <a:rPr lang="en-US"/>
              <a:pPr>
                <a:defRPr/>
              </a:pPr>
              <a:t>3/29/2018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CD700A-7926-4FE6-A99F-CC3DCB7436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970B8E-814F-451C-B988-55DE62A88282}" type="datetime1">
              <a:rPr lang="en-US"/>
              <a:pPr>
                <a:defRPr/>
              </a:pPr>
              <a:t>3/29/2018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3C8985-34C4-469A-99EE-E4A8D0298A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C897F2-B7F9-4D33-83F4-ED586ED6F001}" type="datetime1">
              <a:rPr lang="en-US"/>
              <a:pPr>
                <a:defRPr/>
              </a:pPr>
              <a:t>3/29/2018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54D6FF-18A4-4967-BBF6-453BABA847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F367D70-F61B-4EAF-AAB7-5CBE227ABC99}" type="datetime1">
              <a:rPr lang="en-US"/>
              <a:pPr>
                <a:defRPr/>
              </a:pPr>
              <a:t>3/29/2018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AD7DB4C-B438-4129-AB1E-2010A580C9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mbria" pitchFamily="18" charset="0"/>
        </a:defRPr>
      </a:lvl2pPr>
      <a:lvl3pPr algn="ctr" rtl="0" eaLnBrk="0" fontAlgn="base" hangingPunct="0">
        <a:spcBef>
          <a:spcPct val="0"/>
        </a:spcBef>
        <a:spcAft>
          <a:spcPct val="0"/>
        </a:spcAft>
        <a:defRPr sz="4400">
          <a:solidFill>
            <a:schemeClr val="tx1"/>
          </a:solidFill>
          <a:latin typeface="Cambria" pitchFamily="18" charset="0"/>
        </a:defRPr>
      </a:lvl3pPr>
      <a:lvl4pPr algn="ctr" rtl="0" eaLnBrk="0" fontAlgn="base" hangingPunct="0">
        <a:spcBef>
          <a:spcPct val="0"/>
        </a:spcBef>
        <a:spcAft>
          <a:spcPct val="0"/>
        </a:spcAft>
        <a:defRPr sz="4400">
          <a:solidFill>
            <a:schemeClr val="tx1"/>
          </a:solidFill>
          <a:latin typeface="Cambria" pitchFamily="18" charset="0"/>
        </a:defRPr>
      </a:lvl4pPr>
      <a:lvl5pPr algn="ctr" rtl="0" eaLnBrk="0" fontAlgn="base" hangingPunct="0">
        <a:spcBef>
          <a:spcPct val="0"/>
        </a:spcBef>
        <a:spcAft>
          <a:spcPct val="0"/>
        </a:spcAft>
        <a:defRPr sz="4400">
          <a:solidFill>
            <a:schemeClr val="tx1"/>
          </a:solidFill>
          <a:latin typeface="Cambria" pitchFamily="18" charset="0"/>
        </a:defRPr>
      </a:lvl5pPr>
      <a:lvl6pPr marL="457200" algn="ctr" rtl="0" fontAlgn="base">
        <a:spcBef>
          <a:spcPct val="0"/>
        </a:spcBef>
        <a:spcAft>
          <a:spcPct val="0"/>
        </a:spcAft>
        <a:defRPr sz="4400">
          <a:solidFill>
            <a:schemeClr val="tx1"/>
          </a:solidFill>
          <a:latin typeface="Cambria" pitchFamily="18" charset="0"/>
        </a:defRPr>
      </a:lvl6pPr>
      <a:lvl7pPr marL="914400" algn="ctr" rtl="0" fontAlgn="base">
        <a:spcBef>
          <a:spcPct val="0"/>
        </a:spcBef>
        <a:spcAft>
          <a:spcPct val="0"/>
        </a:spcAft>
        <a:defRPr sz="4400">
          <a:solidFill>
            <a:schemeClr val="tx1"/>
          </a:solidFill>
          <a:latin typeface="Cambria" pitchFamily="18" charset="0"/>
        </a:defRPr>
      </a:lvl7pPr>
      <a:lvl8pPr marL="1371600" algn="ctr" rtl="0" fontAlgn="base">
        <a:spcBef>
          <a:spcPct val="0"/>
        </a:spcBef>
        <a:spcAft>
          <a:spcPct val="0"/>
        </a:spcAft>
        <a:defRPr sz="4400">
          <a:solidFill>
            <a:schemeClr val="tx1"/>
          </a:solidFill>
          <a:latin typeface="Cambria" pitchFamily="18" charset="0"/>
        </a:defRPr>
      </a:lvl8pPr>
      <a:lvl9pPr marL="1828800" algn="ctr" rtl="0" fontAlgn="base">
        <a:spcBef>
          <a:spcPct val="0"/>
        </a:spcBef>
        <a:spcAft>
          <a:spcPct val="0"/>
        </a:spcAft>
        <a:defRPr sz="4400">
          <a:solidFill>
            <a:schemeClr val="tx1"/>
          </a:solidFill>
          <a:latin typeface="Cambr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ved=0ahUKEwjzrqaJ_p_LAhXEC5oKHaVGCi0QjRwIBw&amp;url=http://www.realitatea.net/cum-iti-poate-influenta-vremea-starea-de-spirit-in-functie-de-temperatura_1750068.html&amp;bvm=bv.115339255,d.ZWU&amp;psig=AFQjCNFnJBXIp3QAeuyn97lafP8NPvX_Rw&amp;ust=145693856350879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ahUKEwj51rPX_p_LAhUlM5oKHUtcAmcQjRwIBw&amp;url=http://www.activenews.ro/utile/8-metode-de-a-suporta-mai-usor-caldura-120418&amp;bvm=bv.115339255,d.ZWU&amp;psig=AFQjCNFnJBXIp3QAeuyn97lafP8NPvX_Rw&amp;ust=145693856350879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9vd2s_Z_LAhVoSZoKHf4lARIQjRwIBw&amp;url=http://www.calore.ro/noutati/divatop_60&amp;bvm=bv.115339255,d.ZWU&amp;psig=AFQjCNFnJBXIp3QAeuyn97lafP8NPvX_Rw&amp;ust=145693856350879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uact=8&amp;ved=0ahUKEwjd1-vLgaDLAhVlSZoKHY7TBGsQjRwIBw&amp;url=http://sanatate.bzi.ro/degeraturile-simptome-preventie-prim-ajutor-complicatii-21282&amp;bvm=bv.115339255,d.ZWU&amp;psig=AFQjCNGsapqzibuKE_KeqDcdX795Xa-fbw&amp;ust=1456939463237961"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source=images&amp;cd=&amp;cad=rja&amp;uact=8&amp;ved=&amp;url=http://sanatate.bzi.ro/cum-sa-te-tratezi-usor-de-degeraturi-53601&amp;bvm=bv.115339255,d.ZWU&amp;psig=AFQjCNGsapqzibuKE_KeqDcdX795Xa-fbw&amp;ust=145693946323796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cad=rja&amp;uact=8&amp;ved=0ahUKEwil9cH3gqDLAhWEYpoKHVMtAGgQjRwIBw&amp;url=https://www.proalpin.ro/blog/hipotermia/&amp;bvm=bv.115339255,d.ZWU&amp;psig=AFQjCNHxfzHwficpyTEl0a8GdRiHZkl7Ww&amp;ust=1456939967852345"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m/url?sa=i&amp;rct=j&amp;q=&amp;esrc=s&amp;source=images&amp;cd=&amp;cad=rja&amp;uact=8&amp;ved=0ahUKEwil9cH3gqDLAhWEYpoKHVMtAGgQjRwIBw&amp;url=http://www.fayerwayer.com/2012/10/titanic-mythbusters-resolvio-el-misterio-sobre-la-tabla-jack-y-rose/&amp;bvm=bv.115339255,d.ZWU&amp;psig=AFQjCNHxfzHwficpyTEl0a8GdRiHZkl7Ww&amp;ust=145693996785234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amp;url=http://media.imopedia.ro/stiri-imobiliare/cum-se-poate-pastra-un-nivel-optim-de-umiditate-in-interiorul-locuintei-20221.html&amp;bvm=bv.115339255,d.bGs&amp;psig=AFQjCNFJPKMQbJMdh6jyGzsrC_98I72HdQ&amp;ust=145699634859963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uact=8&amp;ved=0ahUKEwiswIXw1KHLAhWsBZoKHYxhDrgQjRwIBw&amp;url=http://proiect-chimie.weebly.com/umiditatea-relativ259.html&amp;bvm=bv.115339255,d.bGs&amp;psig=AFQjCNFJfAxloZGny_YGSTUfD6dSBVyUqw&amp;ust=145699643618605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F_MSe2aHLAhVlIJoKHd8zCEMQjRwIBw&amp;url=http://www.ziarpiatraneamt.ro/partia-din-piatra-neamt-atractie-turistica-sau-gaura-neagra&amp;bvm=bv.115339255,d.bGs&amp;psig=AFQjCNHI-96G4nd3piKWS3FwtF-sAC3lgQ&amp;ust=1456997576864627"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source=images&amp;cd=&amp;cad=rja&amp;uact=8&amp;ved=0ahUKEwiKxb3i2aHLAhVhJJoKHca8AdAQjRwIBw&amp;url=http://www.okazii.ro/aparate-de-masura/receptoare/barometru-incastrabil-a114336592&amp;bvm=bv.115339255,d.bGs&amp;psig=AFQjCNHaQUbrz0shN3_K6LB9cFF_uQnkCQ&amp;ust=145699775578769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4"/>
          <p:cNvSpPr>
            <a:spLocks noGrp="1"/>
          </p:cNvSpPr>
          <p:nvPr>
            <p:ph type="ctrTitle"/>
          </p:nvPr>
        </p:nvSpPr>
        <p:spPr>
          <a:xfrm>
            <a:off x="685800" y="1700808"/>
            <a:ext cx="7772400" cy="2232247"/>
          </a:xfrm>
        </p:spPr>
        <p:style>
          <a:lnRef idx="0">
            <a:schemeClr val="accent4"/>
          </a:lnRef>
          <a:fillRef idx="3">
            <a:schemeClr val="accent4"/>
          </a:fillRef>
          <a:effectRef idx="3">
            <a:schemeClr val="accent4"/>
          </a:effectRef>
          <a:fontRef idx="minor">
            <a:schemeClr val="lt1"/>
          </a:fontRef>
        </p:style>
        <p:txBody>
          <a:bodyPr/>
          <a:lstStyle/>
          <a:p>
            <a:pPr eaLnBrk="1" hangingPunct="1">
              <a:defRPr/>
            </a:pPr>
            <a:r>
              <a:rPr lang="en-US" sz="3200" b="1" dirty="0" smtClean="0">
                <a:solidFill>
                  <a:srgbClr val="FFFF00"/>
                </a:solidFill>
                <a:latin typeface="Times New Roman" pitchFamily="18" charset="0"/>
                <a:cs typeface="Times New Roman" pitchFamily="18" charset="0"/>
              </a:rPr>
              <a:t>NOXE PROFESIONALE. </a:t>
            </a:r>
            <a:br>
              <a:rPr lang="en-US" sz="3200" b="1" dirty="0" smtClean="0">
                <a:solidFill>
                  <a:srgbClr val="FFFF00"/>
                </a:solidFill>
                <a:latin typeface="Times New Roman" pitchFamily="18" charset="0"/>
                <a:cs typeface="Times New Roman" pitchFamily="18" charset="0"/>
              </a:rPr>
            </a:br>
            <a:r>
              <a:rPr lang="ro-RO" sz="3200" b="1" dirty="0" smtClean="0">
                <a:solidFill>
                  <a:srgbClr val="FFFF00"/>
                </a:solidFill>
                <a:latin typeface="Times New Roman" pitchFamily="18" charset="0"/>
                <a:cs typeface="Times New Roman" pitchFamily="18" charset="0"/>
              </a:rPr>
              <a:t>FACTORII  FIZICI  AI  AERULUI. EFECTE  ASUPRA  SĂNĂTĂŢII  ŞI PREVENIREA  LOR</a:t>
            </a:r>
            <a:endParaRPr lang="en-US" sz="3200" baseline="30000" dirty="0" smtClean="0">
              <a:solidFill>
                <a:srgbClr val="FFFF00"/>
              </a:solidFill>
              <a:latin typeface="Times New Roman" pitchFamily="18" charset="0"/>
              <a:cs typeface="Times New Roman" pitchFamily="18" charset="0"/>
            </a:endParaRPr>
          </a:p>
        </p:txBody>
      </p:sp>
      <p:sp>
        <p:nvSpPr>
          <p:cNvPr id="6" name="Subtitle 5"/>
          <p:cNvSpPr>
            <a:spLocks noGrp="1"/>
          </p:cNvSpPr>
          <p:nvPr>
            <p:ph type="subTitle" idx="1"/>
          </p:nvPr>
        </p:nvSpPr>
        <p:spPr>
          <a:xfrm>
            <a:off x="4355976" y="4581128"/>
            <a:ext cx="3815655" cy="1680344"/>
          </a:xfrm>
        </p:spPr>
        <p:style>
          <a:lnRef idx="0">
            <a:schemeClr val="accent4"/>
          </a:lnRef>
          <a:fillRef idx="3">
            <a:schemeClr val="accent4"/>
          </a:fillRef>
          <a:effectRef idx="3">
            <a:schemeClr val="accent4"/>
          </a:effectRef>
          <a:fontRef idx="minor">
            <a:schemeClr val="lt1"/>
          </a:fontRef>
        </p:style>
        <p:txBody>
          <a:bodyPr>
            <a:normAutofit fontScale="92500" lnSpcReduction="10000"/>
          </a:bodyPr>
          <a:lstStyle/>
          <a:p>
            <a:pPr eaLnBrk="1" hangingPunct="1">
              <a:lnSpc>
                <a:spcPct val="90000"/>
              </a:lnSpc>
              <a:defRPr/>
            </a:pPr>
            <a:endParaRPr lang="ro-RO" baseline="30000" dirty="0" smtClean="0">
              <a:solidFill>
                <a:schemeClr val="bg1"/>
              </a:solidFill>
              <a:latin typeface="Times New Roman" pitchFamily="18" charset="0"/>
              <a:cs typeface="Times New Roman" pitchFamily="18" charset="0"/>
            </a:endParaRPr>
          </a:p>
          <a:p>
            <a:pPr eaLnBrk="1" hangingPunct="1">
              <a:lnSpc>
                <a:spcPct val="90000"/>
              </a:lnSpc>
              <a:defRPr/>
            </a:pPr>
            <a:r>
              <a:rPr lang="ro-RO" sz="3900" b="1" baseline="30000" dirty="0" err="1" smtClean="0">
                <a:solidFill>
                  <a:srgbClr val="99FF33"/>
                </a:solidFill>
                <a:latin typeface="Times New Roman" pitchFamily="18" charset="0"/>
                <a:cs typeface="Times New Roman" pitchFamily="18" charset="0"/>
              </a:rPr>
              <a:t>Aliona</a:t>
            </a:r>
            <a:r>
              <a:rPr lang="ro-RO" sz="3900" b="1" baseline="30000" dirty="0" smtClean="0">
                <a:solidFill>
                  <a:srgbClr val="99FF33"/>
                </a:solidFill>
                <a:latin typeface="Times New Roman" pitchFamily="18" charset="0"/>
                <a:cs typeface="Times New Roman" pitchFamily="18" charset="0"/>
              </a:rPr>
              <a:t>  </a:t>
            </a:r>
            <a:r>
              <a:rPr lang="ro-RO" sz="3900" b="1" baseline="30000" dirty="0" err="1" smtClean="0">
                <a:solidFill>
                  <a:srgbClr val="99FF33"/>
                </a:solidFill>
                <a:latin typeface="Times New Roman" pitchFamily="18" charset="0"/>
                <a:cs typeface="Times New Roman" pitchFamily="18" charset="0"/>
              </a:rPr>
              <a:t>Tihon</a:t>
            </a:r>
            <a:endParaRPr lang="ro-RO" sz="3900" b="1" baseline="30000" dirty="0" smtClean="0">
              <a:solidFill>
                <a:srgbClr val="99FF33"/>
              </a:solidFill>
              <a:latin typeface="Times New Roman" pitchFamily="18" charset="0"/>
              <a:cs typeface="Times New Roman" pitchFamily="18" charset="0"/>
            </a:endParaRPr>
          </a:p>
          <a:p>
            <a:pPr eaLnBrk="1" hangingPunct="1">
              <a:lnSpc>
                <a:spcPct val="90000"/>
              </a:lnSpc>
              <a:defRPr/>
            </a:pPr>
            <a:r>
              <a:rPr lang="ro-RO" b="1" baseline="30000" dirty="0" smtClean="0">
                <a:solidFill>
                  <a:srgbClr val="99FF33"/>
                </a:solidFill>
                <a:latin typeface="Times New Roman" pitchFamily="18" charset="0"/>
                <a:cs typeface="Times New Roman" pitchFamily="18" charset="0"/>
              </a:rPr>
              <a:t>dr. st. med.</a:t>
            </a:r>
          </a:p>
          <a:p>
            <a:pPr eaLnBrk="1" hangingPunct="1">
              <a:lnSpc>
                <a:spcPct val="90000"/>
              </a:lnSpc>
              <a:defRPr/>
            </a:pPr>
            <a:r>
              <a:rPr lang="ro-RO" b="1" baseline="30000" dirty="0" smtClean="0">
                <a:solidFill>
                  <a:srgbClr val="99FF33"/>
                </a:solidFill>
                <a:latin typeface="Times New Roman" pitchFamily="18" charset="0"/>
                <a:cs typeface="Times New Roman" pitchFamily="18" charset="0"/>
              </a:rPr>
              <a:t>Conferențiar universitar</a:t>
            </a:r>
          </a:p>
          <a:p>
            <a:pPr eaLnBrk="1" hangingPunct="1">
              <a:lnSpc>
                <a:spcPct val="90000"/>
              </a:lnSpc>
              <a:defRPr/>
            </a:pPr>
            <a:r>
              <a:rPr lang="ro-RO" sz="2400" b="1" dirty="0" smtClean="0">
                <a:solidFill>
                  <a:srgbClr val="99FF33"/>
                </a:solidFill>
                <a:latin typeface="Times New Roman" pitchFamily="18" charset="0"/>
                <a:cs typeface="Times New Roman" pitchFamily="18" charset="0"/>
              </a:rPr>
              <a:t>Catedra Igiena generală</a:t>
            </a:r>
            <a:endParaRPr lang="en-US" sz="2400" b="1" dirty="0" smtClean="0">
              <a:solidFill>
                <a:srgbClr val="99FF33"/>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32C2EC8E-ECC2-405B-BFCE-ECDE75C5B3FD}" type="slidenum">
              <a:rPr lang="en-US"/>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nvPr>
        </p:nvGraphicFramePr>
        <p:xfrm>
          <a:off x="457200" y="1412776"/>
          <a:ext cx="822960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0D4DD221-54F2-4078-AAD7-5ED5EFED3E2D}" type="slidenum">
              <a:rPr lang="en-US" smtClean="0">
                <a:solidFill>
                  <a:prstClr val="black">
                    <a:tint val="75000"/>
                  </a:prstClr>
                </a:solidFill>
              </a:rPr>
              <a:pPr>
                <a:defRPr/>
              </a:pPr>
              <a:t>10</a:t>
            </a:fld>
            <a:endParaRPr lang="en-US">
              <a:solidFill>
                <a:prstClr val="black">
                  <a:tint val="75000"/>
                </a:prst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29DACBB-5EC7-437D-B3C6-B3B62A3D15D1}" type="slidenum">
              <a:rPr lang="en-US" smtClean="0"/>
              <a:pPr>
                <a:defRPr/>
              </a:pPr>
              <a:t>11</a:t>
            </a:fld>
            <a:endParaRPr lang="en-US"/>
          </a:p>
        </p:txBody>
      </p:sp>
      <p:pic>
        <p:nvPicPr>
          <p:cNvPr id="28674" name="Picture 2"/>
          <p:cNvPicPr>
            <a:picLocks noGrp="1" noChangeAspect="1" noChangeArrowheads="1"/>
          </p:cNvPicPr>
          <p:nvPr>
            <p:ph idx="1"/>
          </p:nvPr>
        </p:nvPicPr>
        <p:blipFill>
          <a:blip r:embed="rId2"/>
          <a:srcRect l="7170" t="7068" r="8498" b="53397"/>
          <a:stretch>
            <a:fillRect/>
          </a:stretch>
        </p:blipFill>
        <p:spPr>
          <a:xfrm>
            <a:off x="395288" y="1497013"/>
            <a:ext cx="8569325" cy="445293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FA2D78E-AA15-4561-8644-DD3D3FB89BA0}" type="slidenum">
              <a:rPr lang="en-US" smtClean="0">
                <a:solidFill>
                  <a:prstClr val="black">
                    <a:tint val="75000"/>
                  </a:prstClr>
                </a:solidFill>
              </a:rPr>
              <a:pPr>
                <a:defRPr/>
              </a:pPr>
              <a:t>12</a:t>
            </a:fld>
            <a:endParaRPr lang="en-US">
              <a:solidFill>
                <a:prstClr val="black">
                  <a:tint val="75000"/>
                </a:prstClr>
              </a:solidFill>
            </a:endParaRPr>
          </a:p>
        </p:txBody>
      </p:sp>
      <p:pic>
        <p:nvPicPr>
          <p:cNvPr id="29698" name="Picture 2"/>
          <p:cNvPicPr>
            <a:picLocks noGrp="1" noChangeAspect="1" noChangeArrowheads="1"/>
          </p:cNvPicPr>
          <p:nvPr>
            <p:ph idx="1"/>
          </p:nvPr>
        </p:nvPicPr>
        <p:blipFill>
          <a:blip r:embed="rId2"/>
          <a:srcRect l="6810" t="46603" r="7957" b="3319"/>
          <a:stretch>
            <a:fillRect/>
          </a:stretch>
        </p:blipFill>
        <p:spPr>
          <a:xfrm>
            <a:off x="611188" y="1341438"/>
            <a:ext cx="8137525" cy="51117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5A99C393-BFF7-4647-84C1-055421B7A7F0}" type="slidenum">
              <a:rPr lang="en-US" smtClean="0"/>
              <a:pPr>
                <a:defRPr/>
              </a:pPr>
              <a:t>13</a:t>
            </a:fld>
            <a:endParaRPr lang="en-US"/>
          </a:p>
        </p:txBody>
      </p:sp>
      <p:pic>
        <p:nvPicPr>
          <p:cNvPr id="307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8313" y="1557338"/>
            <a:ext cx="8675687" cy="4660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1187624" y="0"/>
            <a:ext cx="7956376" cy="1268760"/>
          </a:xfrm>
          <a:noFill/>
          <a:scene3d>
            <a:camera prst="orthographicFront"/>
            <a:lightRig rig="threePt" dir="t"/>
          </a:scene3d>
          <a:sp3d>
            <a:bevelT prst="angle"/>
          </a:sp3d>
        </p:spPr>
        <p:txBody>
          <a:bodyPr/>
          <a:lstStyle/>
          <a:p>
            <a:pPr eaLnBrk="1" hangingPunct="1">
              <a:defRPr/>
            </a:pPr>
            <a:r>
              <a:rPr lang="ro-RO" b="1" dirty="0" smtClean="0">
                <a:solidFill>
                  <a:srgbClr val="FFFF00"/>
                </a:solidFill>
              </a:rPr>
              <a:t>TEMPERATURA AERULUI</a:t>
            </a:r>
            <a:endParaRPr lang="ru-RU" b="1" dirty="0" smtClean="0">
              <a:solidFill>
                <a:srgbClr val="FFFF00"/>
              </a:solidFill>
            </a:endParaRPr>
          </a:p>
        </p:txBody>
      </p:sp>
      <p:sp>
        <p:nvSpPr>
          <p:cNvPr id="19459" name="Rectangle 3"/>
          <p:cNvSpPr>
            <a:spLocks noGrp="1"/>
          </p:cNvSpPr>
          <p:nvPr>
            <p:ph type="body" idx="1"/>
          </p:nvPr>
        </p:nvSpPr>
        <p:spPr>
          <a:xfrm>
            <a:off x="395536" y="1340768"/>
            <a:ext cx="8435280" cy="4785395"/>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ctr" eaLnBrk="1" hangingPunct="1">
              <a:lnSpc>
                <a:spcPct val="80000"/>
              </a:lnSpc>
              <a:buFont typeface="Arial" charset="0"/>
              <a:buNone/>
              <a:defRPr/>
            </a:pPr>
            <a:r>
              <a:rPr lang="ro-RO" sz="3600" b="1" i="1" u="sng" dirty="0" smtClean="0">
                <a:solidFill>
                  <a:srgbClr val="002060"/>
                </a:solidFill>
                <a:latin typeface="Times New Roman" pitchFamily="18" charset="0"/>
                <a:cs typeface="Times New Roman" pitchFamily="18" charset="0"/>
              </a:rPr>
              <a:t>Importanţa din punct de vedere medical</a:t>
            </a:r>
          </a:p>
          <a:p>
            <a:pPr algn="ctr" eaLnBrk="1" hangingPunct="1">
              <a:lnSpc>
                <a:spcPct val="80000"/>
              </a:lnSpc>
              <a:buFont typeface="Arial" charset="0"/>
              <a:buNone/>
              <a:defRPr/>
            </a:pPr>
            <a:endParaRPr lang="ro-RO" sz="2800" i="1" u="sng" dirty="0" smtClean="0">
              <a:solidFill>
                <a:srgbClr val="002060"/>
              </a:solidFill>
              <a:latin typeface="Times New Roman" pitchFamily="18" charset="0"/>
              <a:cs typeface="Times New Roman" pitchFamily="18" charset="0"/>
            </a:endParaRPr>
          </a:p>
          <a:p>
            <a:pPr algn="just" eaLnBrk="1" hangingPunct="1">
              <a:lnSpc>
                <a:spcPct val="80000"/>
              </a:lnSpc>
              <a:defRPr/>
            </a:pPr>
            <a:r>
              <a:rPr lang="ro-RO" sz="2800" i="1" dirty="0" smtClean="0">
                <a:solidFill>
                  <a:srgbClr val="FF0000"/>
                </a:solidFill>
                <a:latin typeface="Times New Roman" pitchFamily="18" charset="0"/>
                <a:cs typeface="Times New Roman" pitchFamily="18" charset="0"/>
              </a:rPr>
              <a:t>Infuenţează</a:t>
            </a:r>
            <a:r>
              <a:rPr lang="ro-RO" sz="2800" i="1"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schimburile de căldură dintre organism şi mediul său extern, în special influenţând mecanismele de termoliză </a:t>
            </a:r>
            <a:r>
              <a:rPr lang="ro-RO" sz="2800" i="1" dirty="0" smtClean="0">
                <a:latin typeface="Times New Roman" pitchFamily="18" charset="0"/>
                <a:cs typeface="Times New Roman" pitchFamily="18" charset="0"/>
              </a:rPr>
              <a:t>(conducţie, convecţie, radiaţie, evaporare)</a:t>
            </a:r>
          </a:p>
          <a:p>
            <a:pPr algn="just" eaLnBrk="1" hangingPunct="1">
              <a:lnSpc>
                <a:spcPct val="80000"/>
              </a:lnSpc>
              <a:defRPr/>
            </a:pPr>
            <a:r>
              <a:rPr lang="ro-RO" sz="2800" i="1" dirty="0" smtClean="0">
                <a:solidFill>
                  <a:srgbClr val="FF0000"/>
                </a:solidFill>
                <a:latin typeface="Times New Roman" pitchFamily="18" charset="0"/>
                <a:cs typeface="Times New Roman" pitchFamily="18" charset="0"/>
              </a:rPr>
              <a:t>Exercită</a:t>
            </a:r>
            <a:r>
              <a:rPr lang="ro-RO" sz="2800" i="1"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efecte nefavorabile atunci când coboară sub anumite limite considerate fiziologice, dar şi atunci când depăşeşte anumite limite superioare.</a:t>
            </a:r>
          </a:p>
          <a:p>
            <a:pPr algn="just" eaLnBrk="1" hangingPunct="1">
              <a:lnSpc>
                <a:spcPct val="80000"/>
              </a:lnSpc>
              <a:defRPr/>
            </a:pPr>
            <a:r>
              <a:rPr lang="ro-RO" sz="2800" i="1" dirty="0" smtClean="0">
                <a:solidFill>
                  <a:srgbClr val="FF0000"/>
                </a:solidFill>
                <a:latin typeface="Times New Roman" pitchFamily="18" charset="0"/>
                <a:cs typeface="Times New Roman" pitchFamily="18" charset="0"/>
              </a:rPr>
              <a:t>Influenţează</a:t>
            </a:r>
            <a:r>
              <a:rPr lang="ro-RO" sz="2800" dirty="0" smtClean="0">
                <a:solidFill>
                  <a:srgbClr val="FF0000"/>
                </a:solidFill>
                <a:latin typeface="Times New Roman" pitchFamily="18" charset="0"/>
                <a:cs typeface="Times New Roman" pitchFamily="18" charset="0"/>
              </a:rPr>
              <a:t> </a:t>
            </a:r>
            <a:r>
              <a:rPr lang="ro-RO" sz="2800" dirty="0" smtClean="0">
                <a:latin typeface="Times New Roman" pitchFamily="18" charset="0"/>
                <a:cs typeface="Times New Roman" pitchFamily="18" charset="0"/>
              </a:rPr>
              <a:t>poluarea aerului.</a:t>
            </a:r>
          </a:p>
          <a:p>
            <a:pPr algn="just" eaLnBrk="1" hangingPunct="1">
              <a:lnSpc>
                <a:spcPct val="80000"/>
              </a:lnSpc>
              <a:defRPr/>
            </a:pPr>
            <a:r>
              <a:rPr lang="ro-RO" sz="2800" i="1" dirty="0" smtClean="0">
                <a:solidFill>
                  <a:srgbClr val="FF0000"/>
                </a:solidFill>
                <a:latin typeface="Times New Roman" pitchFamily="18" charset="0"/>
                <a:cs typeface="Times New Roman" pitchFamily="18" charset="0"/>
              </a:rPr>
              <a:t>Influenţează</a:t>
            </a:r>
            <a:r>
              <a:rPr lang="ro-RO" sz="2800" i="1"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ceilalţi factori fizici ai aerului </a:t>
            </a:r>
            <a:r>
              <a:rPr lang="ro-RO" sz="2800" i="1" dirty="0" smtClean="0">
                <a:latin typeface="Times New Roman" pitchFamily="18" charset="0"/>
                <a:cs typeface="Times New Roman" pitchFamily="18" charset="0"/>
              </a:rPr>
              <a:t>(umiditatea, curenţii de aer, presiunea etc.).</a:t>
            </a:r>
            <a:endParaRPr lang="ru-RU" sz="2800" i="1"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DF5640A-8A91-4640-A84D-D14D1F0B2348}"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ctr" eaLnBrk="1" hangingPunct="1">
              <a:buFont typeface="Arial" charset="0"/>
              <a:buNone/>
              <a:defRPr/>
            </a:pPr>
            <a:r>
              <a:rPr lang="ro-RO" sz="4000" b="1" u="sng" dirty="0" smtClean="0">
                <a:solidFill>
                  <a:srgbClr val="002060"/>
                </a:solidFill>
                <a:latin typeface="Times New Roman" pitchFamily="18" charset="0"/>
                <a:cs typeface="Times New Roman" pitchFamily="18" charset="0"/>
              </a:rPr>
              <a:t>Limite de toleranţă</a:t>
            </a:r>
            <a:endParaRPr lang="ro-RO" sz="4000" u="sng" dirty="0" smtClean="0">
              <a:solidFill>
                <a:srgbClr val="002060"/>
              </a:solidFill>
              <a:latin typeface="Times New Roman" pitchFamily="18" charset="0"/>
              <a:cs typeface="Times New Roman" pitchFamily="18" charset="0"/>
            </a:endParaRPr>
          </a:p>
          <a:p>
            <a:pPr algn="just" eaLnBrk="1" hangingPunct="1">
              <a:buFont typeface="Arial" charset="0"/>
              <a:buNone/>
              <a:defRPr/>
            </a:pPr>
            <a:r>
              <a:rPr lang="ro-RO" dirty="0" smtClean="0">
                <a:latin typeface="Times New Roman" pitchFamily="18" charset="0"/>
                <a:cs typeface="Times New Roman" pitchFamily="18" charset="0"/>
              </a:rPr>
              <a:t>	</a:t>
            </a:r>
            <a:r>
              <a:rPr lang="ro-RO" sz="3600" dirty="0" smtClean="0">
                <a:latin typeface="Times New Roman" pitchFamily="18" charset="0"/>
                <a:cs typeface="Times New Roman" pitchFamily="18" charset="0"/>
              </a:rPr>
              <a:t>Organismul uman este homeoterm, adică îşi menţine constantă temperatura la valori ale temperaturii aerului cuprinse între +-50°C, dar cu toleranţă şi la +-100°C, pentru scurt timp şi în condiţii de umiditate scăzută.</a:t>
            </a:r>
            <a:endParaRPr lang="ru-RU" sz="3600" dirty="0" smtClean="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76A246A8-0087-4FEA-835C-00F434C84EB6}"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body"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ctr" eaLnBrk="1" hangingPunct="1">
              <a:buFont typeface="Arial" charset="0"/>
              <a:buNone/>
              <a:defRPr/>
            </a:pPr>
            <a:r>
              <a:rPr lang="ro-RO" sz="4000" b="1" u="sng" dirty="0" smtClean="0">
                <a:solidFill>
                  <a:srgbClr val="002060"/>
                </a:solidFill>
                <a:latin typeface="Times New Roman" pitchFamily="18" charset="0"/>
                <a:cs typeface="Times New Roman" pitchFamily="18" charset="0"/>
              </a:rPr>
              <a:t>Valori optime</a:t>
            </a:r>
            <a:endParaRPr lang="ro-RO" sz="4000" u="sng" dirty="0" smtClean="0">
              <a:solidFill>
                <a:srgbClr val="002060"/>
              </a:solidFill>
              <a:latin typeface="Times New Roman" pitchFamily="18" charset="0"/>
              <a:cs typeface="Times New Roman" pitchFamily="18" charset="0"/>
            </a:endParaRPr>
          </a:p>
          <a:p>
            <a:pPr algn="just" eaLnBrk="1" hangingPunct="1">
              <a:buFont typeface="Arial" charset="0"/>
              <a:buNone/>
              <a:defRPr/>
            </a:pPr>
            <a:r>
              <a:rPr lang="ro-RO" dirty="0" smtClean="0">
                <a:latin typeface="Times New Roman" pitchFamily="18" charset="0"/>
                <a:cs typeface="Times New Roman" pitchFamily="18" charset="0"/>
              </a:rPr>
              <a:t>	Nivelul termic de echilibru al termoreglării organismului este de 28°C pentru omul aproape dezbrăcat şi în repaus total, coboară la 20-22°C pentru omul îmbrăcat uşor şi care desfăşoară o activitate uşoară, iar pentru munca intensă atinge niveluri de 14-16°C</a:t>
            </a:r>
            <a:r>
              <a:rPr lang="ru-RU" dirty="0" smtClean="0">
                <a:latin typeface="Times New Roman" pitchFamily="18" charset="0"/>
                <a:cs typeface="Times New Roman" pitchFamily="18" charset="0"/>
              </a:rPr>
              <a:t> </a:t>
            </a:r>
          </a:p>
        </p:txBody>
      </p:sp>
      <p:sp>
        <p:nvSpPr>
          <p:cNvPr id="4" name="Номер слайда 3"/>
          <p:cNvSpPr>
            <a:spLocks noGrp="1"/>
          </p:cNvSpPr>
          <p:nvPr>
            <p:ph type="sldNum" sz="quarter" idx="12"/>
          </p:nvPr>
        </p:nvSpPr>
        <p:spPr/>
        <p:txBody>
          <a:bodyPr/>
          <a:lstStyle/>
          <a:p>
            <a:pPr>
              <a:defRPr/>
            </a:pPr>
            <a:fld id="{CB5DAEFF-B3E0-497A-8F68-75A70CB629F1}"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1331913" y="274638"/>
            <a:ext cx="7354887" cy="850900"/>
          </a:xfrm>
        </p:spPr>
        <p:txBody>
          <a:bodyPr/>
          <a:lstStyle/>
          <a:p>
            <a:pPr eaLnBrk="1" hangingPunct="1"/>
            <a:r>
              <a:rPr lang="vi-VN" sz="2400" b="1" smtClean="0">
                <a:solidFill>
                  <a:srgbClr val="FFFF00"/>
                </a:solidFill>
              </a:rPr>
              <a:t>Caracteristica igienică a factorilor fizici ai mediului ocupaţional</a:t>
            </a:r>
            <a:endParaRPr lang="ru-RU" sz="2400" b="1" smtClean="0">
              <a:solidFill>
                <a:srgbClr val="FFFF00"/>
              </a:solidFill>
            </a:endParaRPr>
          </a:p>
        </p:txBody>
      </p:sp>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endParaRPr lang="ro-RO" sz="3600" dirty="0" smtClean="0">
              <a:latin typeface="Times New Roman" pitchFamily="18" charset="0"/>
              <a:cs typeface="Times New Roman" pitchFamily="18" charset="0"/>
            </a:endParaRPr>
          </a:p>
          <a:p>
            <a:pPr marL="0" indent="0" algn="just" eaLnBrk="1" hangingPunct="1">
              <a:buFont typeface="Arial" charset="0"/>
              <a:buNone/>
              <a:defRPr/>
            </a:pPr>
            <a:r>
              <a:rPr lang="vi-VN" sz="3600" dirty="0" smtClean="0">
                <a:latin typeface="Times New Roman" pitchFamily="18" charset="0"/>
                <a:cs typeface="Times New Roman" pitchFamily="18" charset="0"/>
              </a:rPr>
              <a:t>Aerul </a:t>
            </a:r>
            <a:r>
              <a:rPr lang="vi-VN" sz="3600" dirty="0">
                <a:latin typeface="Times New Roman" pitchFamily="18" charset="0"/>
                <a:cs typeface="Times New Roman" pitchFamily="18" charset="0"/>
              </a:rPr>
              <a:t>zonei de muncă se caracterizează printr-o serie de procese şi fenomene fizice, numite “factori fizici” care influenţează direct sau indirect </a:t>
            </a:r>
            <a:r>
              <a:rPr lang="vi-VN" sz="3600" dirty="0" smtClean="0">
                <a:latin typeface="Times New Roman" pitchFamily="18" charset="0"/>
                <a:cs typeface="Times New Roman" pitchFamily="18" charset="0"/>
              </a:rPr>
              <a:t>asupra</a:t>
            </a:r>
            <a:r>
              <a:rPr lang="ro-RO"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organismului</a:t>
            </a:r>
            <a:r>
              <a:rPr lang="vi-VN" sz="3600" dirty="0">
                <a:latin typeface="Times New Roman" pitchFamily="18" charset="0"/>
                <a:cs typeface="Times New Roman" pitchFamily="18" charset="0"/>
              </a:rPr>
              <a:t>.</a:t>
            </a:r>
          </a:p>
          <a:p>
            <a:pPr eaLnBrk="1" hangingPunct="1">
              <a:defRPr/>
            </a:pPr>
            <a:endParaRPr lang="ru-RU" dirty="0"/>
          </a:p>
        </p:txBody>
      </p:sp>
      <p:sp>
        <p:nvSpPr>
          <p:cNvPr id="4" name="Номер слайда 3"/>
          <p:cNvSpPr>
            <a:spLocks noGrp="1"/>
          </p:cNvSpPr>
          <p:nvPr>
            <p:ph type="sldNum" sz="quarter" idx="12"/>
          </p:nvPr>
        </p:nvSpPr>
        <p:spPr/>
        <p:txBody>
          <a:bodyPr/>
          <a:lstStyle/>
          <a:p>
            <a:pPr>
              <a:defRPr/>
            </a:pPr>
            <a:fld id="{791E3A79-4081-428D-BA16-C76143FAFD5F}"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1476375" y="274638"/>
            <a:ext cx="7210425" cy="850900"/>
          </a:xfrm>
        </p:spPr>
        <p:txBody>
          <a:bodyPr/>
          <a:lstStyle/>
          <a:p>
            <a:pPr eaLnBrk="1" hangingPunct="1"/>
            <a:r>
              <a:rPr lang="en-US" b="1" smtClean="0">
                <a:solidFill>
                  <a:srgbClr val="FFFF00"/>
                </a:solidFill>
                <a:latin typeface="Times New Roman" pitchFamily="18" charset="0"/>
                <a:cs typeface="Times New Roman" pitchFamily="18" charset="0"/>
              </a:rPr>
              <a:t>Microclimatul</a:t>
            </a:r>
            <a:endParaRPr lang="ru-RU" b="1" smtClean="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dirty="0" smtClean="0">
                <a:latin typeface="Times New Roman" pitchFamily="18" charset="0"/>
                <a:cs typeface="Times New Roman" pitchFamily="18" charset="0"/>
              </a:rPr>
              <a:t>este </a:t>
            </a:r>
            <a:r>
              <a:rPr lang="vi-VN" dirty="0">
                <a:latin typeface="Times New Roman" pitchFamily="18" charset="0"/>
                <a:cs typeface="Times New Roman" pitchFamily="18" charset="0"/>
              </a:rPr>
              <a:t>unul din factorii fizici ai mediului de producţie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industrie, agricultură şi alte ramuri ale economiei naţionale ce exercită o influenţă multilaterală asupra stării funcţionale a organismului, capacităţii de muncă şi sănătăţii muncitorilor. </a:t>
            </a:r>
            <a:endParaRPr lang="ro-RO" dirty="0" smtClean="0">
              <a:latin typeface="Times New Roman" pitchFamily="18" charset="0"/>
              <a:cs typeface="Times New Roman" pitchFamily="18" charset="0"/>
            </a:endParaRPr>
          </a:p>
          <a:p>
            <a:pPr marL="0" indent="0" algn="just" eaLnBrk="1" hangingPunct="1">
              <a:buFont typeface="Arial" charset="0"/>
              <a:buNone/>
              <a:defRPr/>
            </a:pPr>
            <a:r>
              <a:rPr lang="vi-VN" b="1" i="1" dirty="0" smtClean="0">
                <a:solidFill>
                  <a:schemeClr val="tx2"/>
                </a:solidFill>
                <a:latin typeface="Times New Roman" pitchFamily="18" charset="0"/>
                <a:cs typeface="Times New Roman" pitchFamily="18" charset="0"/>
              </a:rPr>
              <a:t>El </a:t>
            </a:r>
            <a:r>
              <a:rPr lang="vi-VN" b="1" i="1" dirty="0">
                <a:solidFill>
                  <a:schemeClr val="tx2"/>
                </a:solidFill>
                <a:latin typeface="Times New Roman" pitchFamily="18" charset="0"/>
                <a:cs typeface="Times New Roman" pitchFamily="18" charset="0"/>
              </a:rPr>
              <a:t>este constituit dintr-un complex de factori fizici - temperatură, umiditate, radiaţie termică, viteza curenţilor de aer.</a:t>
            </a:r>
            <a:endParaRPr lang="ru-RU" b="1" i="1" dirty="0">
              <a:solidFill>
                <a:schemeClr val="tx2"/>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8697897-2261-42AF-AC9C-18FE76F83910}"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412776"/>
            <a:ext cx="8229600" cy="5112568"/>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sz="2800" dirty="0">
                <a:latin typeface="Times New Roman" pitchFamily="18" charset="0"/>
                <a:cs typeface="Times New Roman" pitchFamily="18" charset="0"/>
              </a:rPr>
              <a:t>Starea microclimatului zonei de lucru este influenţată de condiţiile climaterice, caracterul procesului tehnologic, particularităţile constructive şi de ventilare ale incăperilor industriale etc. </a:t>
            </a:r>
            <a:endParaRPr lang="ro-RO" sz="2800" dirty="0" smtClean="0">
              <a:latin typeface="Times New Roman" pitchFamily="18" charset="0"/>
              <a:cs typeface="Times New Roman" pitchFamily="18" charset="0"/>
            </a:endParaRPr>
          </a:p>
          <a:p>
            <a:pPr marL="0" indent="0" algn="just" eaLnBrk="1" hangingPunct="1">
              <a:buFont typeface="Arial" charset="0"/>
              <a:buNone/>
              <a:defRPr/>
            </a:pPr>
            <a:r>
              <a:rPr lang="vi-VN" sz="2800" dirty="0" smtClean="0">
                <a:latin typeface="Times New Roman" pitchFamily="18" charset="0"/>
                <a:cs typeface="Times New Roman" pitchFamily="18" charset="0"/>
              </a:rPr>
              <a:t>Influenţa </a:t>
            </a:r>
            <a:r>
              <a:rPr lang="vi-VN" sz="2800" dirty="0">
                <a:latin typeface="Times New Roman" pitchFamily="18" charset="0"/>
                <a:cs typeface="Times New Roman" pitchFamily="18" charset="0"/>
              </a:rPr>
              <a:t>factorilor microclimei asupra organismului este determinată de necesitatea lui de a-şi menţine temperatura internă la un nivel constant, independent de cea externă. </a:t>
            </a:r>
            <a:endParaRPr lang="ro-RO" sz="2800" dirty="0" smtClean="0">
              <a:latin typeface="Times New Roman" pitchFamily="18" charset="0"/>
              <a:cs typeface="Times New Roman" pitchFamily="18" charset="0"/>
            </a:endParaRPr>
          </a:p>
          <a:p>
            <a:pPr marL="0" indent="0" algn="just" eaLnBrk="1" hangingPunct="1">
              <a:buFont typeface="Arial" charset="0"/>
              <a:buNone/>
              <a:defRPr/>
            </a:pPr>
            <a:r>
              <a:rPr lang="vi-VN" sz="2800" dirty="0" smtClean="0">
                <a:latin typeface="Times New Roman" pitchFamily="18" charset="0"/>
                <a:cs typeface="Times New Roman" pitchFamily="18" charset="0"/>
              </a:rPr>
              <a:t>Atunci </a:t>
            </a:r>
            <a:r>
              <a:rPr lang="vi-VN" sz="2800" dirty="0">
                <a:latin typeface="Times New Roman" pitchFamily="18" charset="0"/>
                <a:cs typeface="Times New Roman" pitchFamily="18" charset="0"/>
              </a:rPr>
              <a:t>cand cantitatea de căldură formată </a:t>
            </a:r>
            <a:r>
              <a:rPr lang="ro-RO" sz="2800" dirty="0" smtClean="0">
                <a:latin typeface="Times New Roman" pitchFamily="18" charset="0"/>
                <a:cs typeface="Times New Roman" pitchFamily="18" charset="0"/>
              </a:rPr>
              <a:t>î</a:t>
            </a:r>
            <a:r>
              <a:rPr lang="vi-VN" sz="2800" dirty="0" smtClean="0">
                <a:latin typeface="Times New Roman" pitchFamily="18" charset="0"/>
                <a:cs typeface="Times New Roman" pitchFamily="18" charset="0"/>
              </a:rPr>
              <a:t>n </a:t>
            </a:r>
            <a:r>
              <a:rPr lang="vi-VN" sz="2800" dirty="0">
                <a:latin typeface="Times New Roman" pitchFamily="18" charset="0"/>
                <a:cs typeface="Times New Roman" pitchFamily="18" charset="0"/>
              </a:rPr>
              <a:t>organism este egală cu cea eliminată, are loc un echilibru termic ori homeostază termică a organismului.</a:t>
            </a:r>
            <a:endParaRPr lang="ru-RU" sz="2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E32BE9DD-E15D-41D3-9F55-A21BB13B10F7}"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1692275" y="274638"/>
            <a:ext cx="6994525" cy="777875"/>
          </a:xfrm>
        </p:spPr>
        <p:txBody>
          <a:bodyPr/>
          <a:lstStyle/>
          <a:p>
            <a:pPr eaLnBrk="1" hangingPunct="1"/>
            <a:r>
              <a:rPr lang="en-US" b="1" smtClean="0">
                <a:solidFill>
                  <a:srgbClr val="FFFF00"/>
                </a:solidFill>
                <a:latin typeface="Times New Roman" pitchFamily="18" charset="0"/>
                <a:cs typeface="Times New Roman" pitchFamily="18" charset="0"/>
              </a:rPr>
              <a:t>Noxe profesionale</a:t>
            </a:r>
            <a:endParaRPr lang="ru-RU" b="1" smtClean="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0" indent="0" algn="just" eaLnBrk="1" hangingPunct="1">
              <a:buFont typeface="Arial" charset="0"/>
              <a:buNone/>
              <a:defRPr/>
            </a:pPr>
            <a:r>
              <a:rPr lang="en-US" dirty="0" smtClean="0"/>
              <a:t>	</a:t>
            </a:r>
            <a:r>
              <a:rPr lang="vi-VN" dirty="0" smtClean="0">
                <a:latin typeface="Times New Roman" pitchFamily="18" charset="0"/>
                <a:cs typeface="Times New Roman" pitchFamily="18" charset="0"/>
              </a:rPr>
              <a:t>Mediul </a:t>
            </a:r>
            <a:r>
              <a:rPr lang="vi-VN" dirty="0">
                <a:latin typeface="Times New Roman" pitchFamily="18" charset="0"/>
                <a:cs typeface="Times New Roman" pitchFamily="18" charset="0"/>
              </a:rPr>
              <a:t>ocupaţional,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care are loc activitatea omului, se caracterizează prin complexul de factori microclimaterici şi fizico-chimici specifici ce pot influenţa negativ sănătatea angajaţilor. </a:t>
            </a:r>
            <a:endParaRPr lang="ro-RO" dirty="0" smtClean="0">
              <a:latin typeface="Times New Roman" pitchFamily="18" charset="0"/>
              <a:cs typeface="Times New Roman" pitchFamily="18" charset="0"/>
            </a:endParaRPr>
          </a:p>
          <a:p>
            <a:pPr marL="0" indent="0" algn="just" eaLnBrk="1" hangingPunct="1">
              <a:buFont typeface="Arial" charset="0"/>
              <a:buNone/>
              <a:defRPr/>
            </a:pPr>
            <a:r>
              <a:rPr lang="ro-RO" dirty="0">
                <a:latin typeface="Times New Roman" pitchFamily="18" charset="0"/>
                <a:cs typeface="Times New Roman" pitchFamily="18" charset="0"/>
              </a:rPr>
              <a:t>	</a:t>
            </a:r>
            <a:r>
              <a:rPr lang="vi-VN" dirty="0" smtClean="0">
                <a:latin typeface="Times New Roman" pitchFamily="18" charset="0"/>
                <a:cs typeface="Times New Roman" pitchFamily="18" charset="0"/>
              </a:rPr>
              <a:t>Aceşti </a:t>
            </a:r>
            <a:r>
              <a:rPr lang="vi-VN" dirty="0">
                <a:latin typeface="Times New Roman" pitchFamily="18" charset="0"/>
                <a:cs typeface="Times New Roman" pitchFamily="18" charset="0"/>
              </a:rPr>
              <a:t>factori (temperatura şi umiditatea aerului, zgomotul, vibraţia, substanţele toxice, iluminatul nefavorabil etc.) </a:t>
            </a:r>
            <a:r>
              <a:rPr lang="vi-VN" b="1" i="1" dirty="0">
                <a:solidFill>
                  <a:srgbClr val="FF0000"/>
                </a:solidFill>
                <a:latin typeface="Times New Roman" pitchFamily="18" charset="0"/>
                <a:cs typeface="Times New Roman" pitchFamily="18" charset="0"/>
              </a:rPr>
              <a:t>se mai numesc factori nocivi sau factori periculoşi.</a:t>
            </a:r>
            <a:endParaRPr lang="ru-RU" b="1" i="1" dirty="0">
              <a:solidFill>
                <a:srgbClr val="FF000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52E1502-039A-47D3-BA1A-806E35B4278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484784"/>
            <a:ext cx="8229600" cy="4641379"/>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dirty="0">
                <a:latin typeface="Times New Roman" pitchFamily="18" charset="0"/>
                <a:cs typeface="Times New Roman" pitchFamily="18" charset="0"/>
              </a:rPr>
              <a:t>Pentru a menţine constanta temperaturii interne organismul are nevoie de anumite condiţii </a:t>
            </a:r>
            <a:r>
              <a:rPr lang="vi-VN" dirty="0" smtClean="0">
                <a:latin typeface="Times New Roman" pitchFamily="18" charset="0"/>
                <a:cs typeface="Times New Roman" pitchFamily="18" charset="0"/>
              </a:rPr>
              <a:t>microclimaterice.</a:t>
            </a:r>
            <a:r>
              <a:rPr lang="ro-RO"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Conform </a:t>
            </a:r>
            <a:r>
              <a:rPr lang="vi-VN" dirty="0">
                <a:latin typeface="Times New Roman" pitchFamily="18" charset="0"/>
                <a:cs typeface="Times New Roman" pitchFamily="18" charset="0"/>
              </a:rPr>
              <a:t>recomandărilor igienice, aceste condiţii variază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funcţie de caracterul muncii şi constituie: </a:t>
            </a:r>
            <a:endParaRPr lang="ro-RO" dirty="0" smtClean="0">
              <a:latin typeface="Times New Roman" pitchFamily="18" charset="0"/>
              <a:cs typeface="Times New Roman" pitchFamily="18" charset="0"/>
            </a:endParaRPr>
          </a:p>
          <a:p>
            <a:pPr algn="just" eaLnBrk="1" hangingPunct="1">
              <a:buFont typeface="Wingdings" pitchFamily="2" charset="2"/>
              <a:buChar char="Ø"/>
              <a:defRPr/>
            </a:pPr>
            <a:r>
              <a:rPr lang="vi-VN" dirty="0" smtClean="0">
                <a:latin typeface="Times New Roman" pitchFamily="18" charset="0"/>
                <a:cs typeface="Times New Roman" pitchFamily="18" charset="0"/>
              </a:rPr>
              <a:t>temperatura </a:t>
            </a:r>
            <a:r>
              <a:rPr lang="vi-VN" dirty="0">
                <a:latin typeface="Times New Roman" pitchFamily="18" charset="0"/>
                <a:cs typeface="Times New Roman" pitchFamily="18" charset="0"/>
              </a:rPr>
              <a:t>aerului </a:t>
            </a:r>
            <a:r>
              <a:rPr lang="vi-VN" dirty="0" smtClean="0">
                <a:latin typeface="Times New Roman" pitchFamily="18" charset="0"/>
                <a:cs typeface="Times New Roman" pitchFamily="18" charset="0"/>
              </a:rPr>
              <a:t>17-23</a:t>
            </a:r>
            <a:r>
              <a:rPr lang="ro-RO" dirty="0">
                <a:latin typeface="Times New Roman" pitchFamily="18" charset="0"/>
                <a:cs typeface="Times New Roman" pitchFamily="18" charset="0"/>
              </a:rPr>
              <a:t> </a:t>
            </a:r>
            <a:r>
              <a:rPr lang="vi-VN" dirty="0" smtClean="0">
                <a:latin typeface="Times New Roman" pitchFamily="18" charset="0"/>
                <a:cs typeface="Times New Roman" pitchFamily="18" charset="0"/>
              </a:rPr>
              <a:t>C</a:t>
            </a:r>
            <a:r>
              <a:rPr lang="vi-VN" dirty="0">
                <a:latin typeface="Times New Roman" pitchFamily="18" charset="0"/>
                <a:cs typeface="Times New Roman" pitchFamily="18" charset="0"/>
              </a:rPr>
              <a:t>, </a:t>
            </a:r>
            <a:endParaRPr lang="ro-RO" dirty="0" smtClean="0">
              <a:latin typeface="Times New Roman" pitchFamily="18" charset="0"/>
              <a:cs typeface="Times New Roman" pitchFamily="18" charset="0"/>
            </a:endParaRPr>
          </a:p>
          <a:p>
            <a:pPr algn="just" eaLnBrk="1" hangingPunct="1">
              <a:buFont typeface="Wingdings" pitchFamily="2" charset="2"/>
              <a:buChar char="Ø"/>
              <a:defRPr/>
            </a:pPr>
            <a:r>
              <a:rPr lang="vi-VN" dirty="0" smtClean="0">
                <a:latin typeface="Times New Roman" pitchFamily="18" charset="0"/>
                <a:cs typeface="Times New Roman" pitchFamily="18" charset="0"/>
              </a:rPr>
              <a:t>umiditatea </a:t>
            </a:r>
            <a:r>
              <a:rPr lang="vi-VN" dirty="0">
                <a:latin typeface="Times New Roman" pitchFamily="18" charset="0"/>
                <a:cs typeface="Times New Roman" pitchFamily="18" charset="0"/>
              </a:rPr>
              <a:t>relativă – 40-60%, </a:t>
            </a:r>
            <a:endParaRPr lang="ro-RO" dirty="0" smtClean="0">
              <a:latin typeface="Times New Roman" pitchFamily="18" charset="0"/>
              <a:cs typeface="Times New Roman" pitchFamily="18" charset="0"/>
            </a:endParaRPr>
          </a:p>
          <a:p>
            <a:pPr algn="just" eaLnBrk="1" hangingPunct="1">
              <a:buFont typeface="Wingdings" pitchFamily="2" charset="2"/>
              <a:buChar char="Ø"/>
              <a:defRPr/>
            </a:pPr>
            <a:r>
              <a:rPr lang="vi-VN" dirty="0" smtClean="0">
                <a:latin typeface="Times New Roman" pitchFamily="18" charset="0"/>
                <a:cs typeface="Times New Roman" pitchFamily="18" charset="0"/>
              </a:rPr>
              <a:t>viteza </a:t>
            </a:r>
            <a:r>
              <a:rPr lang="vi-VN" dirty="0">
                <a:latin typeface="Times New Roman" pitchFamily="18" charset="0"/>
                <a:cs typeface="Times New Roman" pitchFamily="18" charset="0"/>
              </a:rPr>
              <a:t>de mişcare a aerului – 0,2-0,5 m/s.</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76E33206-8E2F-4FBE-A712-DD6D2707AC54}"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412776"/>
            <a:ext cx="8229600" cy="4968552"/>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sz="2400" dirty="0">
                <a:latin typeface="Times New Roman" pitchFamily="18" charset="0"/>
                <a:cs typeface="Times New Roman" pitchFamily="18" charset="0"/>
              </a:rPr>
              <a:t>Microclimatul nefavorabil de producere poate fi cauza unor dereglări funcţionale ale diferitelor </a:t>
            </a:r>
            <a:r>
              <a:rPr lang="vi-VN" sz="2400" dirty="0" smtClean="0">
                <a:latin typeface="Times New Roman" pitchFamily="18" charset="0"/>
                <a:cs typeface="Times New Roman" pitchFamily="18" charset="0"/>
              </a:rPr>
              <a:t>sisteme</a:t>
            </a:r>
            <a:r>
              <a:rPr lang="ro-RO" sz="2400" dirty="0" smtClean="0">
                <a:latin typeface="Times New Roman" pitchFamily="18" charset="0"/>
                <a:cs typeface="Times New Roman" pitchFamily="18" charset="0"/>
              </a:rPr>
              <a:t>:</a:t>
            </a:r>
          </a:p>
          <a:p>
            <a:pPr algn="just" eaLnBrk="1" hangingPunct="1">
              <a:buFont typeface="Wingdings" pitchFamily="2" charset="2"/>
              <a:buChar char="Ø"/>
              <a:defRPr/>
            </a:pPr>
            <a:r>
              <a:rPr lang="vi-VN" sz="2400" dirty="0" smtClean="0">
                <a:latin typeface="Times New Roman" pitchFamily="18" charset="0"/>
                <a:cs typeface="Times New Roman" pitchFamily="18" charset="0"/>
              </a:rPr>
              <a:t>cardiovascular</a:t>
            </a:r>
            <a:r>
              <a:rPr lang="vi-VN" sz="2400" dirty="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a:p>
            <a:pPr algn="just" eaLnBrk="1" hangingPunct="1">
              <a:buFont typeface="Wingdings" pitchFamily="2" charset="2"/>
              <a:buChar char="Ø"/>
              <a:defRPr/>
            </a:pPr>
            <a:r>
              <a:rPr lang="vi-VN" sz="2400" dirty="0" smtClean="0">
                <a:latin typeface="Times New Roman" pitchFamily="18" charset="0"/>
                <a:cs typeface="Times New Roman" pitchFamily="18" charset="0"/>
              </a:rPr>
              <a:t>nervos </a:t>
            </a:r>
            <a:r>
              <a:rPr lang="vi-VN" sz="2400" dirty="0">
                <a:latin typeface="Times New Roman" pitchFamily="18" charset="0"/>
                <a:cs typeface="Times New Roman" pitchFamily="18" charset="0"/>
              </a:rPr>
              <a:t>central, </a:t>
            </a:r>
            <a:endParaRPr lang="ro-RO" sz="2400" dirty="0" smtClean="0">
              <a:latin typeface="Times New Roman" pitchFamily="18" charset="0"/>
              <a:cs typeface="Times New Roman" pitchFamily="18" charset="0"/>
            </a:endParaRPr>
          </a:p>
          <a:p>
            <a:pPr algn="just" eaLnBrk="1" hangingPunct="1">
              <a:buFont typeface="Wingdings" pitchFamily="2" charset="2"/>
              <a:buChar char="Ø"/>
              <a:defRPr/>
            </a:pPr>
            <a:r>
              <a:rPr lang="vi-VN" sz="2400" dirty="0" smtClean="0">
                <a:latin typeface="Times New Roman" pitchFamily="18" charset="0"/>
                <a:cs typeface="Times New Roman" pitchFamily="18" charset="0"/>
              </a:rPr>
              <a:t>respirator</a:t>
            </a:r>
            <a:r>
              <a:rPr lang="vi-VN" sz="2400" dirty="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a:p>
            <a:pPr algn="just" eaLnBrk="1" hangingPunct="1">
              <a:buFont typeface="Wingdings" pitchFamily="2" charset="2"/>
              <a:buChar char="Ø"/>
              <a:defRPr/>
            </a:pPr>
            <a:r>
              <a:rPr lang="vi-VN" sz="2400" dirty="0" smtClean="0">
                <a:latin typeface="Times New Roman" pitchFamily="18" charset="0"/>
                <a:cs typeface="Times New Roman" pitchFamily="18" charset="0"/>
              </a:rPr>
              <a:t>digestiv</a:t>
            </a:r>
            <a:r>
              <a:rPr lang="vi-VN" sz="2400" dirty="0">
                <a:latin typeface="Times New Roman" pitchFamily="18" charset="0"/>
                <a:cs typeface="Times New Roman" pitchFamily="18" charset="0"/>
              </a:rPr>
              <a:t>, </a:t>
            </a:r>
            <a:endParaRPr lang="ro-RO" sz="2400" dirty="0">
              <a:latin typeface="Times New Roman" pitchFamily="18" charset="0"/>
              <a:cs typeface="Times New Roman" pitchFamily="18" charset="0"/>
            </a:endParaRPr>
          </a:p>
          <a:p>
            <a:pPr algn="just" eaLnBrk="1" hangingPunct="1">
              <a:buFont typeface="Wingdings" pitchFamily="2" charset="2"/>
              <a:buChar char="Ø"/>
              <a:defRPr/>
            </a:pPr>
            <a:r>
              <a:rPr lang="vi-VN" sz="2400" dirty="0" smtClean="0">
                <a:latin typeface="Times New Roman" pitchFamily="18" charset="0"/>
                <a:cs typeface="Times New Roman" pitchFamily="18" charset="0"/>
              </a:rPr>
              <a:t>metabolismului </a:t>
            </a:r>
            <a:r>
              <a:rPr lang="vi-VN" sz="2400" dirty="0">
                <a:latin typeface="Times New Roman" pitchFamily="18" charset="0"/>
                <a:cs typeface="Times New Roman" pitchFamily="18" charset="0"/>
              </a:rPr>
              <a:t>hidrosalin, </a:t>
            </a:r>
            <a:endParaRPr lang="ro-RO" sz="2400" dirty="0" smtClean="0">
              <a:latin typeface="Times New Roman" pitchFamily="18" charset="0"/>
              <a:cs typeface="Times New Roman" pitchFamily="18" charset="0"/>
            </a:endParaRPr>
          </a:p>
          <a:p>
            <a:pPr algn="just" eaLnBrk="1" hangingPunct="1">
              <a:buFont typeface="Wingdings" pitchFamily="2" charset="2"/>
              <a:buChar char="Ø"/>
              <a:defRPr/>
            </a:pPr>
            <a:r>
              <a:rPr lang="vi-VN" sz="2400" dirty="0" smtClean="0">
                <a:latin typeface="Times New Roman" pitchFamily="18" charset="0"/>
                <a:cs typeface="Times New Roman" pitchFamily="18" charset="0"/>
              </a:rPr>
              <a:t>proteic</a:t>
            </a:r>
            <a:r>
              <a:rPr lang="vi-VN" sz="2400" dirty="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a:p>
            <a:pPr algn="just" eaLnBrk="1" hangingPunct="1">
              <a:buFont typeface="Wingdings" pitchFamily="2" charset="2"/>
              <a:buChar char="Ø"/>
              <a:defRPr/>
            </a:pPr>
            <a:r>
              <a:rPr lang="vi-VN" sz="2400" dirty="0" smtClean="0">
                <a:latin typeface="Times New Roman" pitchFamily="18" charset="0"/>
                <a:cs typeface="Times New Roman" pitchFamily="18" charset="0"/>
              </a:rPr>
              <a:t>glucidic </a:t>
            </a:r>
            <a:r>
              <a:rPr lang="vi-VN" sz="2400" dirty="0">
                <a:latin typeface="Times New Roman" pitchFamily="18" charset="0"/>
                <a:cs typeface="Times New Roman" pitchFamily="18" charset="0"/>
              </a:rPr>
              <a:t>etc. </a:t>
            </a:r>
            <a:endParaRPr lang="ro-RO" sz="2400" dirty="0" smtClean="0">
              <a:latin typeface="Times New Roman" pitchFamily="18" charset="0"/>
              <a:cs typeface="Times New Roman" pitchFamily="18" charset="0"/>
            </a:endParaRPr>
          </a:p>
          <a:p>
            <a:pPr marL="0" indent="0" algn="just" eaLnBrk="1" hangingPunct="1">
              <a:buFont typeface="Arial" charset="0"/>
              <a:buNone/>
              <a:defRPr/>
            </a:pPr>
            <a:r>
              <a:rPr lang="vi-VN" sz="2400" dirty="0" smtClean="0">
                <a:latin typeface="Times New Roman" pitchFamily="18" charset="0"/>
                <a:cs typeface="Times New Roman" pitchFamily="18" charset="0"/>
              </a:rPr>
              <a:t>Acţiunea </a:t>
            </a:r>
            <a:r>
              <a:rPr lang="vi-VN" sz="2400" dirty="0">
                <a:latin typeface="Times New Roman" pitchFamily="18" charset="0"/>
                <a:cs typeface="Times New Roman" pitchFamily="18" charset="0"/>
              </a:rPr>
              <a:t>repetată a radiaţiei termice poate slăbi reactivitatea imunologică a organismului.</a:t>
            </a:r>
            <a:endParaRPr lang="ru-RU" sz="2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endParaRPr lang="ro-RO" dirty="0" smtClean="0"/>
          </a:p>
          <a:p>
            <a:pPr>
              <a:defRPr/>
            </a:pPr>
            <a:fld id="{EB9FF016-7E1F-4DA4-AE5D-56A9F880151C}"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1187450" y="0"/>
            <a:ext cx="7956550" cy="1143000"/>
          </a:xfrm>
        </p:spPr>
        <p:txBody>
          <a:bodyPr/>
          <a:lstStyle/>
          <a:p>
            <a:pPr eaLnBrk="1" hangingPunct="1"/>
            <a:r>
              <a:rPr lang="ro-RO" sz="4000" b="1" smtClean="0">
                <a:solidFill>
                  <a:srgbClr val="FFFF00"/>
                </a:solidFill>
                <a:latin typeface="Times New Roman" pitchFamily="18" charset="0"/>
                <a:cs typeface="Times New Roman" pitchFamily="18" charset="0"/>
              </a:rPr>
              <a:t>Acţiunea temperaturii crescute asupra organismului</a:t>
            </a:r>
            <a:endParaRPr lang="ru-RU" sz="4000" b="1" smtClean="0">
              <a:solidFill>
                <a:srgbClr val="FFFF00"/>
              </a:solidFill>
              <a:latin typeface="Times New Roman" pitchFamily="18" charset="0"/>
              <a:cs typeface="Times New Roman" pitchFamily="18" charset="0"/>
            </a:endParaRPr>
          </a:p>
        </p:txBody>
      </p:sp>
      <p:sp>
        <p:nvSpPr>
          <p:cNvPr id="22531" name="Rectangle 3"/>
          <p:cNvSpPr>
            <a:spLocks noGrp="1"/>
          </p:cNvSpPr>
          <p:nvPr>
            <p:ph type="body"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buFont typeface="Arial" charset="0"/>
              <a:buNone/>
              <a:defRPr/>
            </a:pPr>
            <a:r>
              <a:rPr lang="ro-RO" dirty="0" smtClean="0"/>
              <a:t>	În funcţie de valorile temperaturii aerului, de timpul de expunere, de acţiunea celorlalţi factori fizici ai aerului dar şi de adaptabilitatea organismului, expunerea la temperatură crescută poate să determine modificări funcţionale şi morfologice la nivelul organismului cu apariţia unor tulburări care să varieze de la disconfort până la o anumită patologie.</a:t>
            </a:r>
            <a:endParaRPr lang="ru-RU" dirty="0" smtClean="0"/>
          </a:p>
        </p:txBody>
      </p:sp>
      <p:sp>
        <p:nvSpPr>
          <p:cNvPr id="4" name="Номер слайда 3"/>
          <p:cNvSpPr>
            <a:spLocks noGrp="1"/>
          </p:cNvSpPr>
          <p:nvPr>
            <p:ph type="sldNum" sz="quarter" idx="12"/>
          </p:nvPr>
        </p:nvSpPr>
        <p:spPr/>
        <p:txBody>
          <a:bodyPr/>
          <a:lstStyle/>
          <a:p>
            <a:pPr>
              <a:defRPr/>
            </a:pPr>
            <a:fld id="{FDA50FD4-3508-45E7-A3F5-D384006617B5}"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p:cNvSpPr>
          <p:nvPr>
            <p:ph type="body" idx="1"/>
          </p:nvPr>
        </p:nvSpPr>
        <p:spPr>
          <a:xfrm>
            <a:off x="4356100" y="1268413"/>
            <a:ext cx="4392613" cy="4857750"/>
          </a:xfrm>
        </p:spPr>
        <p:txBody>
          <a:bodyPr/>
          <a:lstStyle/>
          <a:p>
            <a:pPr algn="ctr" eaLnBrk="1" hangingPunct="1">
              <a:buFont typeface="Arial" charset="0"/>
              <a:buNone/>
            </a:pPr>
            <a:r>
              <a:rPr lang="ro-RO" sz="2800" b="1" i="1" smtClean="0">
                <a:solidFill>
                  <a:srgbClr val="FF0000"/>
                </a:solidFill>
              </a:rPr>
              <a:t>	</a:t>
            </a:r>
            <a:r>
              <a:rPr lang="ro-RO" sz="3600" b="1" i="1" smtClean="0">
                <a:solidFill>
                  <a:srgbClr val="FF0000"/>
                </a:solidFill>
                <a:latin typeface="Times New Roman" pitchFamily="18" charset="0"/>
                <a:cs typeface="Times New Roman" pitchFamily="18" charset="0"/>
              </a:rPr>
              <a:t>În primă fază, </a:t>
            </a:r>
            <a:r>
              <a:rPr lang="ro-RO" sz="3600" smtClean="0">
                <a:latin typeface="Times New Roman" pitchFamily="18" charset="0"/>
                <a:cs typeface="Times New Roman" pitchFamily="18" charset="0"/>
              </a:rPr>
              <a:t>fenomenele fiziologice de adaptare la căldură sunt reprezentate prin vasodilataţie periferică şi transpiraţie. </a:t>
            </a:r>
          </a:p>
        </p:txBody>
      </p:sp>
      <p:pic>
        <p:nvPicPr>
          <p:cNvPr id="20482" name="Picture 2" descr="http://media.realitatea.net/multimedia/image/201507/w298/canicula_19360700_70482700.jpg">
            <a:hlinkClick r:id="rId2"/>
          </p:cNvPr>
          <p:cNvPicPr>
            <a:picLocks noChangeAspect="1" noChangeArrowheads="1"/>
          </p:cNvPicPr>
          <p:nvPr/>
        </p:nvPicPr>
        <p:blipFill>
          <a:blip r:embed="rId3" cstate="print"/>
          <a:srcRect/>
          <a:stretch>
            <a:fillRect/>
          </a:stretch>
        </p:blipFill>
        <p:spPr bwMode="auto">
          <a:xfrm>
            <a:off x="611560" y="1484784"/>
            <a:ext cx="3960440" cy="4464496"/>
          </a:xfrm>
          <a:prstGeom prst="rect">
            <a:avLst/>
          </a:prstGeom>
          <a:noFill/>
          <a:scene3d>
            <a:camera prst="orthographicFront"/>
            <a:lightRig rig="threePt" dir="t"/>
          </a:scene3d>
          <a:sp3d>
            <a:bevelT prst="angle"/>
          </a:sp3d>
        </p:spPr>
      </p:pic>
      <p:sp>
        <p:nvSpPr>
          <p:cNvPr id="6" name="Номер слайда 5"/>
          <p:cNvSpPr>
            <a:spLocks noGrp="1"/>
          </p:cNvSpPr>
          <p:nvPr>
            <p:ph type="sldNum" sz="quarter" idx="12"/>
          </p:nvPr>
        </p:nvSpPr>
        <p:spPr/>
        <p:txBody>
          <a:bodyPr/>
          <a:lstStyle/>
          <a:p>
            <a:pPr>
              <a:defRPr/>
            </a:pPr>
            <a:fld id="{46A04B1E-C9A4-487E-ACBA-83FF0B2C8A23}"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ctivenews.ro/thumb-637?/articole/120418.jpg">
            <a:hlinkClick r:id="rId2"/>
          </p:cNvPr>
          <p:cNvPicPr>
            <a:picLocks noChangeAspect="1" noChangeArrowheads="1"/>
          </p:cNvPicPr>
          <p:nvPr/>
        </p:nvPicPr>
        <p:blipFill>
          <a:blip r:embed="rId3" cstate="print"/>
          <a:srcRect/>
          <a:stretch>
            <a:fillRect/>
          </a:stretch>
        </p:blipFill>
        <p:spPr bwMode="auto">
          <a:xfrm>
            <a:off x="395536" y="1772816"/>
            <a:ext cx="2736304" cy="3793604"/>
          </a:xfrm>
          <a:prstGeom prst="rect">
            <a:avLst/>
          </a:prstGeom>
          <a:noFill/>
          <a:scene3d>
            <a:camera prst="perspectiveContrastingRightFacing"/>
            <a:lightRig rig="threePt" dir="t"/>
          </a:scene3d>
          <a:sp3d>
            <a:bevelT prst="angle"/>
          </a:sp3d>
        </p:spPr>
      </p:pic>
      <p:sp>
        <p:nvSpPr>
          <p:cNvPr id="3" name="Содержимое 2"/>
          <p:cNvSpPr>
            <a:spLocks noGrp="1"/>
          </p:cNvSpPr>
          <p:nvPr>
            <p:ph idx="1"/>
          </p:nvPr>
        </p:nvSpPr>
        <p:spPr>
          <a:xfrm>
            <a:off x="2915816" y="1600200"/>
            <a:ext cx="5770984" cy="4525963"/>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buFont typeface="Arial" charset="0"/>
              <a:buNone/>
              <a:defRPr/>
            </a:pPr>
            <a:r>
              <a:rPr lang="ro-RO" dirty="0" smtClean="0"/>
              <a:t>	</a:t>
            </a:r>
            <a:r>
              <a:rPr lang="ro-RO" sz="2800" dirty="0" smtClean="0">
                <a:latin typeface="Times New Roman" pitchFamily="18" charset="0"/>
                <a:cs typeface="Times New Roman" pitchFamily="18" charset="0"/>
              </a:rPr>
              <a:t>pot avea un impact important asupra diferitelor aparate şi sisteme ale organismului. </a:t>
            </a:r>
          </a:p>
          <a:p>
            <a:pPr algn="just" eaLnBrk="1" hangingPunct="1">
              <a:buFont typeface="Arial" charset="0"/>
              <a:buNone/>
              <a:defRPr/>
            </a:pPr>
            <a:r>
              <a:rPr lang="ro-RO" sz="2800" dirty="0" smtClean="0">
                <a:latin typeface="Times New Roman" pitchFamily="18" charset="0"/>
                <a:cs typeface="Times New Roman" pitchFamily="18" charset="0"/>
              </a:rPr>
              <a:t>	O reducere cu 8% a cantităţii de apă face să crească frecvenţa cardiacă cu 40 bătăi pe minut şi temperatura centrală cu 20°C, iar la o reducere cu 18-20% apare moartea.</a:t>
            </a:r>
            <a:endParaRPr lang="ru-RU" sz="2800" dirty="0" smtClean="0">
              <a:latin typeface="Times New Roman" pitchFamily="18" charset="0"/>
              <a:cs typeface="Times New Roman" pitchFamily="18" charset="0"/>
            </a:endParaRPr>
          </a:p>
          <a:p>
            <a:pPr eaLnBrk="1" hangingPunct="1">
              <a:defRPr/>
            </a:pPr>
            <a:endParaRPr lang="ru-RU" sz="2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A80A42ED-34C4-436D-BDA9-595E15E12E72}" type="slidenum">
              <a:rPr lang="en-US" smtClean="0"/>
              <a:pPr>
                <a:defRPr/>
              </a:pPr>
              <a:t>24</a:t>
            </a:fld>
            <a:endParaRPr lang="en-US"/>
          </a:p>
        </p:txBody>
      </p:sp>
      <p:sp>
        <p:nvSpPr>
          <p:cNvPr id="43014" name="Прямоугольник 5"/>
          <p:cNvSpPr>
            <a:spLocks noChangeArrowheads="1"/>
          </p:cNvSpPr>
          <p:nvPr/>
        </p:nvSpPr>
        <p:spPr bwMode="auto">
          <a:xfrm>
            <a:off x="1619250" y="188913"/>
            <a:ext cx="7200900" cy="584200"/>
          </a:xfrm>
          <a:prstGeom prst="rect">
            <a:avLst/>
          </a:prstGeom>
          <a:noFill/>
          <a:ln w="9525">
            <a:noFill/>
            <a:miter lim="800000"/>
            <a:headEnd/>
            <a:tailEnd/>
          </a:ln>
        </p:spPr>
        <p:txBody>
          <a:bodyPr>
            <a:spAutoFit/>
          </a:bodyPr>
          <a:lstStyle/>
          <a:p>
            <a:r>
              <a:rPr lang="ro-RO" sz="3200" b="1" i="1">
                <a:solidFill>
                  <a:srgbClr val="FFFF00"/>
                </a:solidFill>
                <a:latin typeface="Times New Roman" pitchFamily="18" charset="0"/>
                <a:cs typeface="Times New Roman" pitchFamily="18" charset="0"/>
              </a:rPr>
              <a:t>Deshidratarea şi pierderea de electroliţi</a:t>
            </a:r>
            <a:r>
              <a:rPr lang="ro-RO" sz="3200" i="1">
                <a:solidFill>
                  <a:srgbClr val="FFFF00"/>
                </a:solidFill>
                <a:latin typeface="Times New Roman" pitchFamily="18" charset="0"/>
                <a:cs typeface="Times New Roman" pitchFamily="18" charset="0"/>
              </a:rPr>
              <a:t> </a:t>
            </a:r>
            <a:endParaRPr lang="ru-RU" sz="3200">
              <a:solidFill>
                <a:srgbClr val="FFFF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1258888" y="0"/>
            <a:ext cx="7885112" cy="1268413"/>
          </a:xfrm>
        </p:spPr>
        <p:txBody>
          <a:bodyPr/>
          <a:lstStyle/>
          <a:p>
            <a:pPr eaLnBrk="1" hangingPunct="1"/>
            <a:r>
              <a:rPr lang="ro-RO" sz="4000" b="1" smtClean="0">
                <a:solidFill>
                  <a:srgbClr val="FFFF00"/>
                </a:solidFill>
                <a:latin typeface="Times New Roman" pitchFamily="18" charset="0"/>
                <a:cs typeface="Times New Roman" pitchFamily="18" charset="0"/>
              </a:rPr>
              <a:t>Acţiunea temperaturii scăzute asupra organismului</a:t>
            </a:r>
            <a:endParaRPr lang="ru-RU" sz="4000" b="1" smtClean="0">
              <a:solidFill>
                <a:srgbClr val="FFFF00"/>
              </a:solidFill>
              <a:latin typeface="Times New Roman" pitchFamily="18" charset="0"/>
              <a:cs typeface="Times New Roman" pitchFamily="18" charset="0"/>
            </a:endParaRPr>
          </a:p>
        </p:txBody>
      </p:sp>
      <p:sp>
        <p:nvSpPr>
          <p:cNvPr id="44034" name="Rectangle 3"/>
          <p:cNvSpPr>
            <a:spLocks noGrp="1"/>
          </p:cNvSpPr>
          <p:nvPr>
            <p:ph type="body" idx="1"/>
          </p:nvPr>
        </p:nvSpPr>
        <p:spPr>
          <a:xfrm>
            <a:off x="4643438" y="1412875"/>
            <a:ext cx="4125912" cy="4824413"/>
          </a:xfrm>
        </p:spPr>
        <p:txBody>
          <a:bodyPr/>
          <a:lstStyle/>
          <a:p>
            <a:pPr algn="ctr" eaLnBrk="1" hangingPunct="1">
              <a:lnSpc>
                <a:spcPct val="90000"/>
              </a:lnSpc>
              <a:buFont typeface="Arial" charset="0"/>
              <a:buNone/>
            </a:pPr>
            <a:r>
              <a:rPr lang="ro-RO" sz="2800" b="1" i="1" smtClean="0">
                <a:solidFill>
                  <a:srgbClr val="FF0000"/>
                </a:solidFill>
                <a:latin typeface="Times New Roman" pitchFamily="18" charset="0"/>
                <a:cs typeface="Times New Roman" pitchFamily="18" charset="0"/>
              </a:rPr>
              <a:t>	</a:t>
            </a:r>
            <a:r>
              <a:rPr lang="ro-RO" b="1" i="1" smtClean="0">
                <a:solidFill>
                  <a:srgbClr val="FF0000"/>
                </a:solidFill>
                <a:latin typeface="Times New Roman" pitchFamily="18" charset="0"/>
                <a:cs typeface="Times New Roman" pitchFamily="18" charset="0"/>
              </a:rPr>
              <a:t>În primă fază, </a:t>
            </a:r>
            <a:r>
              <a:rPr lang="ro-RO" smtClean="0">
                <a:latin typeface="Times New Roman" pitchFamily="18" charset="0"/>
                <a:cs typeface="Times New Roman" pitchFamily="18" charset="0"/>
              </a:rPr>
              <a:t>fenomenele fiziologice de adaptare la frig sunt reprezentate prin </a:t>
            </a:r>
            <a:r>
              <a:rPr lang="ro-RO" b="1" i="1" smtClean="0">
                <a:solidFill>
                  <a:srgbClr val="002060"/>
                </a:solidFill>
                <a:latin typeface="Times New Roman" pitchFamily="18" charset="0"/>
                <a:cs typeface="Times New Roman" pitchFamily="18" charset="0"/>
              </a:rPr>
              <a:t>vasoconstricţie periferică şi contracţii musculare</a:t>
            </a:r>
            <a:r>
              <a:rPr lang="ro-RO" smtClean="0">
                <a:latin typeface="Times New Roman" pitchFamily="18" charset="0"/>
                <a:cs typeface="Times New Roman" pitchFamily="18" charset="0"/>
              </a:rPr>
              <a:t> (apariţia tremurăturilor).</a:t>
            </a:r>
            <a:endParaRPr lang="ro-RO" b="1" i="1" smtClean="0">
              <a:latin typeface="Times New Roman" pitchFamily="18" charset="0"/>
              <a:cs typeface="Times New Roman" pitchFamily="18" charset="0"/>
            </a:endParaRPr>
          </a:p>
        </p:txBody>
      </p:sp>
      <p:pic>
        <p:nvPicPr>
          <p:cNvPr id="19458" name="Picture 2" descr="http://www.calore.ro/media/wysiwyg/grafic_pg_3.png">
            <a:hlinkClick r:id="rId3"/>
          </p:cNvPr>
          <p:cNvPicPr>
            <a:picLocks noChangeAspect="1" noChangeArrowheads="1"/>
          </p:cNvPicPr>
          <p:nvPr/>
        </p:nvPicPr>
        <p:blipFill>
          <a:blip r:embed="rId4" cstate="print">
            <a:lum contrast="40000"/>
          </a:blip>
          <a:srcRect/>
          <a:stretch>
            <a:fillRect/>
          </a:stretch>
        </p:blipFill>
        <p:spPr bwMode="auto">
          <a:xfrm>
            <a:off x="251520" y="1844824"/>
            <a:ext cx="4824536" cy="4076701"/>
          </a:xfrm>
          <a:prstGeom prst="rect">
            <a:avLst/>
          </a:prstGeom>
          <a:noFill/>
          <a:scene3d>
            <a:camera prst="orthographicFront"/>
            <a:lightRig rig="threePt" dir="t"/>
          </a:scene3d>
          <a:sp3d>
            <a:bevelT prst="angle"/>
          </a:sp3d>
        </p:spPr>
      </p:pic>
      <p:sp>
        <p:nvSpPr>
          <p:cNvPr id="5" name="Номер слайда 4"/>
          <p:cNvSpPr>
            <a:spLocks noGrp="1"/>
          </p:cNvSpPr>
          <p:nvPr>
            <p:ph type="sldNum" sz="quarter" idx="12"/>
          </p:nvPr>
        </p:nvSpPr>
        <p:spPr/>
        <p:txBody>
          <a:bodyPr/>
          <a:lstStyle/>
          <a:p>
            <a:pPr>
              <a:defRPr/>
            </a:pPr>
            <a:fld id="{635F94E0-2270-4C9D-869F-C6DF5E237E29}"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91880" y="1628800"/>
            <a:ext cx="5266928" cy="4824536"/>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defRPr/>
            </a:pPr>
            <a:r>
              <a:rPr lang="ro-RO" sz="2400" dirty="0" smtClean="0">
                <a:latin typeface="Times New Roman" pitchFamily="18" charset="0"/>
                <a:cs typeface="Times New Roman" pitchFamily="18" charset="0"/>
              </a:rPr>
              <a:t>se datorează hipotermiei la nivelul extremităţilor cu formare de cristale de gheaţă în țesuturi şi apariţia inflamaţiei şi a leziunilor de tip eritem, edem, ulcer şi necroză. Pot exista leziuni tisulare la 15°C, datorită ischemiei şi trombozei şi la -30°C, datorită îngheţării tisulare. Dacă acţiunea locală a frigului este de scurtă durată, tulburările circulatorii revin la normal prin masajul degetelor şi prin încălzire.</a:t>
            </a:r>
            <a:endParaRPr lang="ru-RU" sz="2400" dirty="0" smtClean="0">
              <a:latin typeface="Times New Roman" pitchFamily="18" charset="0"/>
              <a:cs typeface="Times New Roman" pitchFamily="18" charset="0"/>
            </a:endParaRPr>
          </a:p>
          <a:p>
            <a:pPr algn="just" eaLnBrk="1" hangingPunct="1">
              <a:defRPr/>
            </a:pPr>
            <a:endParaRPr lang="ru-RU" sz="2400" dirty="0"/>
          </a:p>
        </p:txBody>
      </p:sp>
      <p:sp>
        <p:nvSpPr>
          <p:cNvPr id="4" name="Номер слайда 3"/>
          <p:cNvSpPr>
            <a:spLocks noGrp="1"/>
          </p:cNvSpPr>
          <p:nvPr>
            <p:ph type="sldNum" sz="quarter" idx="12"/>
          </p:nvPr>
        </p:nvSpPr>
        <p:spPr/>
        <p:txBody>
          <a:bodyPr/>
          <a:lstStyle/>
          <a:p>
            <a:pPr>
              <a:defRPr/>
            </a:pPr>
            <a:fld id="{3A771626-A665-46AE-AFC0-7C00D3A70C87}" type="slidenum">
              <a:rPr lang="en-US" smtClean="0"/>
              <a:pPr>
                <a:defRPr/>
              </a:pPr>
              <a:t>26</a:t>
            </a:fld>
            <a:endParaRPr lang="en-US"/>
          </a:p>
        </p:txBody>
      </p:sp>
      <p:pic>
        <p:nvPicPr>
          <p:cNvPr id="40964" name="Picture 4" descr="http://cache.bzi.ro/cache/7/17/s560x316_degeratura.jpg">
            <a:hlinkClick r:id="rId2"/>
          </p:cNvPr>
          <p:cNvPicPr>
            <a:picLocks noChangeAspect="1" noChangeArrowheads="1"/>
          </p:cNvPicPr>
          <p:nvPr/>
        </p:nvPicPr>
        <p:blipFill>
          <a:blip r:embed="rId3" cstate="print"/>
          <a:srcRect/>
          <a:stretch>
            <a:fillRect/>
          </a:stretch>
        </p:blipFill>
        <p:spPr bwMode="auto">
          <a:xfrm>
            <a:off x="251520" y="3789040"/>
            <a:ext cx="3024336" cy="2088232"/>
          </a:xfrm>
          <a:prstGeom prst="rect">
            <a:avLst/>
          </a:prstGeom>
          <a:noFill/>
          <a:scene3d>
            <a:camera prst="orthographicFront"/>
            <a:lightRig rig="threePt" dir="t"/>
          </a:scene3d>
          <a:sp3d>
            <a:bevelT prst="angle"/>
          </a:sp3d>
        </p:spPr>
      </p:pic>
      <p:pic>
        <p:nvPicPr>
          <p:cNvPr id="40966" name="Picture 6" descr="https://encrypted-tbn1.gstatic.com/images?q=tbn:ANd9GcQ8Os1hBjCsjgHG6T9AFbK6s-UEiSWiQNhzVjkVdtSiZEthZJAl">
            <a:hlinkClick r:id="rId4"/>
          </p:cNvPr>
          <p:cNvPicPr>
            <a:picLocks noChangeAspect="1" noChangeArrowheads="1"/>
          </p:cNvPicPr>
          <p:nvPr/>
        </p:nvPicPr>
        <p:blipFill>
          <a:blip r:embed="rId5" cstate="print"/>
          <a:srcRect/>
          <a:stretch>
            <a:fillRect/>
          </a:stretch>
        </p:blipFill>
        <p:spPr bwMode="auto">
          <a:xfrm>
            <a:off x="251520" y="1628800"/>
            <a:ext cx="3114377" cy="1848248"/>
          </a:xfrm>
          <a:prstGeom prst="rect">
            <a:avLst/>
          </a:prstGeom>
          <a:noFill/>
          <a:scene3d>
            <a:camera prst="orthographicFront"/>
            <a:lightRig rig="threePt" dir="t"/>
          </a:scene3d>
          <a:sp3d>
            <a:bevelT prst="angle"/>
          </a:sp3d>
        </p:spPr>
      </p:pic>
      <p:sp>
        <p:nvSpPr>
          <p:cNvPr id="46087" name="Прямоугольник 7"/>
          <p:cNvSpPr>
            <a:spLocks noChangeArrowheads="1"/>
          </p:cNvSpPr>
          <p:nvPr/>
        </p:nvSpPr>
        <p:spPr bwMode="auto">
          <a:xfrm>
            <a:off x="2843213" y="188913"/>
            <a:ext cx="4105275" cy="830262"/>
          </a:xfrm>
          <a:prstGeom prst="rect">
            <a:avLst/>
          </a:prstGeom>
          <a:noFill/>
          <a:ln w="9525">
            <a:noFill/>
            <a:miter lim="800000"/>
            <a:headEnd/>
            <a:tailEnd/>
          </a:ln>
        </p:spPr>
        <p:txBody>
          <a:bodyPr>
            <a:spAutoFit/>
          </a:bodyPr>
          <a:lstStyle/>
          <a:p>
            <a:r>
              <a:rPr lang="ro-RO" sz="4800" b="1" i="1">
                <a:solidFill>
                  <a:srgbClr val="FFFF00"/>
                </a:solidFill>
                <a:latin typeface="Times New Roman" pitchFamily="18" charset="0"/>
                <a:cs typeface="Times New Roman" pitchFamily="18" charset="0"/>
              </a:rPr>
              <a:t>Degerăturile</a:t>
            </a:r>
            <a:endParaRPr lang="ru-RU" sz="480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1258888" y="0"/>
            <a:ext cx="7885112" cy="1268413"/>
          </a:xfrm>
        </p:spPr>
        <p:txBody>
          <a:bodyPr/>
          <a:lstStyle/>
          <a:p>
            <a:pPr eaLnBrk="1" hangingPunct="1"/>
            <a:r>
              <a:rPr lang="ro-RO" sz="6600" b="1" i="1" smtClean="0">
                <a:solidFill>
                  <a:srgbClr val="FFFF00"/>
                </a:solidFill>
                <a:latin typeface="Times New Roman" pitchFamily="18" charset="0"/>
                <a:cs typeface="Times New Roman" pitchFamily="18" charset="0"/>
              </a:rPr>
              <a:t>Hipotermia</a:t>
            </a:r>
            <a:endParaRPr lang="ru-RU" sz="6600" smtClean="0">
              <a:solidFill>
                <a:srgbClr val="FFFF00"/>
              </a:solidFill>
              <a:latin typeface="Times New Roman" pitchFamily="18" charset="0"/>
              <a:cs typeface="Times New Roman" pitchFamily="18" charset="0"/>
            </a:endParaRPr>
          </a:p>
        </p:txBody>
      </p:sp>
      <p:sp>
        <p:nvSpPr>
          <p:cNvPr id="25603" name="Rectangle 3"/>
          <p:cNvSpPr>
            <a:spLocks noGrp="1"/>
          </p:cNvSpPr>
          <p:nvPr>
            <p:ph type="body" idx="1"/>
          </p:nvPr>
        </p:nvSpPr>
        <p:spPr>
          <a:xfrm>
            <a:off x="3995936" y="1340768"/>
            <a:ext cx="4690864" cy="4680520"/>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buFont typeface="Arial" charset="0"/>
              <a:buNone/>
              <a:defRPr/>
            </a:pPr>
            <a:r>
              <a:rPr lang="ro-RO" dirty="0" smtClean="0"/>
              <a:t>	</a:t>
            </a:r>
            <a:r>
              <a:rPr lang="ro-RO" sz="2400" dirty="0" smtClean="0">
                <a:latin typeface="Times New Roman" pitchFamily="18" charset="0"/>
                <a:cs typeface="Times New Roman" pitchFamily="18" charset="0"/>
              </a:rPr>
              <a:t>este scăderea temperaturii corpului sub 35°C. Hipotermia severă se manifestă prin stare de slăbiciune, somnolenţă, reflexe diminuate, inconştienţă urmate de stop cardiac. O situaţie particulară este hipotermia prin imersie în apă rece, când temperatura centrală şi cea periferică scad rapid, decesul survenind prin stop cardiac sau fibrilaţie ventriculară.</a:t>
            </a:r>
            <a:endParaRPr lang="ru-RU" sz="2400" dirty="0" smtClean="0">
              <a:latin typeface="Times New Roman" pitchFamily="18" charset="0"/>
              <a:cs typeface="Times New Roman" pitchFamily="18" charset="0"/>
            </a:endParaRPr>
          </a:p>
        </p:txBody>
      </p:sp>
      <p:pic>
        <p:nvPicPr>
          <p:cNvPr id="18434" name="Picture 2" descr="https://www.proalpin.ro/blog/wp-content/uploads/2013/12/Hipotermia-la-ProAlpin.ro_.jpg">
            <a:hlinkClick r:id="rId2"/>
          </p:cNvPr>
          <p:cNvPicPr>
            <a:picLocks noChangeAspect="1" noChangeArrowheads="1"/>
          </p:cNvPicPr>
          <p:nvPr/>
        </p:nvPicPr>
        <p:blipFill>
          <a:blip r:embed="rId3" cstate="print"/>
          <a:srcRect/>
          <a:stretch>
            <a:fillRect/>
          </a:stretch>
        </p:blipFill>
        <p:spPr bwMode="auto">
          <a:xfrm>
            <a:off x="539552" y="1484784"/>
            <a:ext cx="3209925" cy="2160240"/>
          </a:xfrm>
          <a:prstGeom prst="rect">
            <a:avLst/>
          </a:prstGeom>
          <a:noFill/>
          <a:scene3d>
            <a:camera prst="orthographicFront"/>
            <a:lightRig rig="threePt" dir="t"/>
          </a:scene3d>
          <a:sp3d>
            <a:bevelT prst="angle"/>
          </a:sp3d>
        </p:spPr>
      </p:pic>
      <p:pic>
        <p:nvPicPr>
          <p:cNvPr id="18436" name="Picture 4" descr="http://static.betazeta.com/www.fayerwayer.com/up/2012/09/jack-rose-320x210.jpg">
            <a:hlinkClick r:id="rId4"/>
          </p:cNvPr>
          <p:cNvPicPr>
            <a:picLocks noChangeAspect="1" noChangeArrowheads="1"/>
          </p:cNvPicPr>
          <p:nvPr/>
        </p:nvPicPr>
        <p:blipFill>
          <a:blip r:embed="rId5" cstate="print"/>
          <a:srcRect/>
          <a:stretch>
            <a:fillRect/>
          </a:stretch>
        </p:blipFill>
        <p:spPr bwMode="auto">
          <a:xfrm>
            <a:off x="539552" y="4077072"/>
            <a:ext cx="3096344" cy="2000251"/>
          </a:xfrm>
          <a:prstGeom prst="rect">
            <a:avLst/>
          </a:prstGeom>
          <a:noFill/>
          <a:scene3d>
            <a:camera prst="orthographicFront"/>
            <a:lightRig rig="threePt" dir="t"/>
          </a:scene3d>
          <a:sp3d>
            <a:bevelT prst="angle"/>
          </a:sp3d>
        </p:spPr>
      </p:pic>
      <p:sp>
        <p:nvSpPr>
          <p:cNvPr id="6" name="Номер слайда 5"/>
          <p:cNvSpPr>
            <a:spLocks noGrp="1"/>
          </p:cNvSpPr>
          <p:nvPr>
            <p:ph type="sldNum" sz="quarter" idx="12"/>
          </p:nvPr>
        </p:nvSpPr>
        <p:spPr/>
        <p:txBody>
          <a:bodyPr/>
          <a:lstStyle/>
          <a:p>
            <a:pPr>
              <a:defRPr/>
            </a:pPr>
            <a:fld id="{C5269E99-C57F-46BF-BDFA-F4404B8698CF}"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1258888" y="0"/>
            <a:ext cx="7885112" cy="1143000"/>
          </a:xfrm>
        </p:spPr>
        <p:txBody>
          <a:bodyPr/>
          <a:lstStyle/>
          <a:p>
            <a:pPr eaLnBrk="1" hangingPunct="1"/>
            <a:r>
              <a:rPr lang="ro-RO" b="1" i="1" smtClean="0">
                <a:solidFill>
                  <a:srgbClr val="FFFF00"/>
                </a:solidFill>
                <a:latin typeface="Times New Roman" pitchFamily="18" charset="0"/>
                <a:cs typeface="Times New Roman" pitchFamily="18" charset="0"/>
              </a:rPr>
              <a:t>Afecţiuni favorizate de frig </a:t>
            </a:r>
            <a:r>
              <a:rPr lang="ro-RO" sz="4000" b="1" i="1" smtClean="0"/>
              <a:t> </a:t>
            </a:r>
            <a:endParaRPr lang="ru-RU" sz="4000" b="1" i="1" smtClean="0"/>
          </a:p>
        </p:txBody>
      </p:sp>
      <p:sp>
        <p:nvSpPr>
          <p:cNvPr id="28675" name="Rectangle 3"/>
          <p:cNvSpPr>
            <a:spLocks noGrp="1"/>
          </p:cNvSpPr>
          <p:nvPr>
            <p:ph type="body"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ctr" eaLnBrk="1" hangingPunct="1">
              <a:lnSpc>
                <a:spcPct val="80000"/>
              </a:lnSpc>
              <a:defRPr/>
            </a:pPr>
            <a:r>
              <a:rPr lang="ro-RO" b="1" dirty="0" smtClean="0">
                <a:solidFill>
                  <a:srgbClr val="002060"/>
                </a:solidFill>
                <a:latin typeface="Times New Roman" pitchFamily="18" charset="0"/>
                <a:cs typeface="Times New Roman" pitchFamily="18" charset="0"/>
              </a:rPr>
              <a:t>Afecţiuni ale aparatului respirator</a:t>
            </a:r>
            <a:r>
              <a:rPr lang="ro-RO" b="1" dirty="0" smtClean="0">
                <a:latin typeface="Times New Roman" pitchFamily="18" charset="0"/>
                <a:cs typeface="Times New Roman" pitchFamily="18" charset="0"/>
              </a:rPr>
              <a:t>: </a:t>
            </a:r>
          </a:p>
          <a:p>
            <a:pPr algn="just" eaLnBrk="1" hangingPunct="1">
              <a:lnSpc>
                <a:spcPct val="80000"/>
              </a:lnSpc>
              <a:buFont typeface="Arial" charset="0"/>
              <a:buNone/>
              <a:defRPr/>
            </a:pPr>
            <a:r>
              <a:rPr lang="ro-RO" dirty="0" smtClean="0">
                <a:latin typeface="Times New Roman" pitchFamily="18" charset="0"/>
                <a:cs typeface="Times New Roman" pitchFamily="18" charset="0"/>
              </a:rPr>
              <a:t>	rinite, faringite, amigdalite, laringite, bronşite, pneumonii, bronhio-pneumonii, astm </a:t>
            </a:r>
            <a:r>
              <a:rPr lang="ro-RO" dirty="0" err="1" smtClean="0">
                <a:latin typeface="Times New Roman" pitchFamily="18" charset="0"/>
                <a:cs typeface="Times New Roman" pitchFamily="18" charset="0"/>
              </a:rPr>
              <a:t>bronșic</a:t>
            </a:r>
            <a:r>
              <a:rPr lang="ro-RO" dirty="0" smtClean="0">
                <a:latin typeface="Times New Roman" pitchFamily="18" charset="0"/>
                <a:cs typeface="Times New Roman" pitchFamily="18" charset="0"/>
              </a:rPr>
              <a:t>. </a:t>
            </a:r>
          </a:p>
          <a:p>
            <a:pPr algn="ctr" eaLnBrk="1" hangingPunct="1">
              <a:lnSpc>
                <a:spcPct val="80000"/>
              </a:lnSpc>
              <a:defRPr/>
            </a:pPr>
            <a:r>
              <a:rPr lang="ro-RO" b="1" dirty="0" smtClean="0">
                <a:solidFill>
                  <a:srgbClr val="002060"/>
                </a:solidFill>
                <a:latin typeface="Times New Roman" pitchFamily="18" charset="0"/>
                <a:cs typeface="Times New Roman" pitchFamily="18" charset="0"/>
              </a:rPr>
              <a:t>	Afecţiuni ale aparatului cardiovascular </a:t>
            </a:r>
          </a:p>
          <a:p>
            <a:pPr algn="just" eaLnBrk="1" hangingPunct="1">
              <a:lnSpc>
                <a:spcPct val="80000"/>
              </a:lnSpc>
              <a:buFont typeface="Arial" charset="0"/>
              <a:buNone/>
              <a:defRPr/>
            </a:pPr>
            <a:r>
              <a:rPr lang="ro-RO" dirty="0" smtClean="0">
                <a:latin typeface="Times New Roman" pitchFamily="18" charset="0"/>
                <a:cs typeface="Times New Roman" pitchFamily="18" charset="0"/>
              </a:rPr>
              <a:t>	(acţiune nefavorabilă la bolnavii cu afecţiuni coronariene, hipertensiune arterială).</a:t>
            </a:r>
          </a:p>
          <a:p>
            <a:pPr algn="ctr" eaLnBrk="1" hangingPunct="1">
              <a:lnSpc>
                <a:spcPct val="80000"/>
              </a:lnSpc>
              <a:defRPr/>
            </a:pPr>
            <a:r>
              <a:rPr lang="ro-RO" b="1" dirty="0" smtClean="0">
                <a:solidFill>
                  <a:srgbClr val="002060"/>
                </a:solidFill>
                <a:latin typeface="Times New Roman" pitchFamily="18" charset="0"/>
                <a:cs typeface="Times New Roman" pitchFamily="18" charset="0"/>
              </a:rPr>
              <a:t>Afecţiuni ale aparatului locomotor </a:t>
            </a:r>
          </a:p>
          <a:p>
            <a:pPr algn="just" eaLnBrk="1" hangingPunct="1">
              <a:lnSpc>
                <a:spcPct val="80000"/>
              </a:lnSpc>
              <a:buFont typeface="Arial" charset="0"/>
              <a:buNone/>
              <a:defRPr/>
            </a:pPr>
            <a:r>
              <a:rPr lang="ro-RO" dirty="0" smtClean="0">
                <a:latin typeface="Times New Roman" pitchFamily="18" charset="0"/>
                <a:cs typeface="Times New Roman" pitchFamily="18" charset="0"/>
              </a:rPr>
              <a:t>	(afecţiuni reumatismale).</a:t>
            </a:r>
          </a:p>
        </p:txBody>
      </p:sp>
      <p:sp>
        <p:nvSpPr>
          <p:cNvPr id="4" name="Номер слайда 3"/>
          <p:cNvSpPr>
            <a:spLocks noGrp="1"/>
          </p:cNvSpPr>
          <p:nvPr>
            <p:ph type="sldNum" sz="quarter" idx="12"/>
          </p:nvPr>
        </p:nvSpPr>
        <p:spPr/>
        <p:txBody>
          <a:bodyPr/>
          <a:lstStyle/>
          <a:p>
            <a:pPr>
              <a:defRPr/>
            </a:pPr>
            <a:fld id="{4B2C7681-D865-48E8-8487-04D5CD8B304D}"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ctr" eaLnBrk="1" hangingPunct="1">
              <a:lnSpc>
                <a:spcPct val="80000"/>
              </a:lnSpc>
              <a:defRPr/>
            </a:pPr>
            <a:r>
              <a:rPr lang="ro-RO" b="1" dirty="0" smtClean="0">
                <a:solidFill>
                  <a:srgbClr val="002060"/>
                </a:solidFill>
                <a:latin typeface="Times New Roman" pitchFamily="18" charset="0"/>
                <a:cs typeface="Times New Roman" pitchFamily="18" charset="0"/>
              </a:rPr>
              <a:t>Afecţiuni digestive </a:t>
            </a:r>
          </a:p>
          <a:p>
            <a:pPr algn="just" eaLnBrk="1" hangingPunct="1">
              <a:lnSpc>
                <a:spcPct val="80000"/>
              </a:lnSpc>
              <a:buFont typeface="Arial" charset="0"/>
              <a:buNone/>
              <a:defRPr/>
            </a:pPr>
            <a:r>
              <a:rPr lang="ro-RO" dirty="0" smtClean="0">
                <a:latin typeface="Times New Roman" pitchFamily="18" charset="0"/>
                <a:cs typeface="Times New Roman" pitchFamily="18" charset="0"/>
              </a:rPr>
              <a:t>	(apariţia recidivelor ulcerului </a:t>
            </a:r>
            <a:r>
              <a:rPr lang="ro-RO" dirty="0" err="1" smtClean="0">
                <a:latin typeface="Times New Roman" pitchFamily="18" charset="0"/>
                <a:cs typeface="Times New Roman" pitchFamily="18" charset="0"/>
              </a:rPr>
              <a:t>gastro-duodenal</a:t>
            </a:r>
            <a:r>
              <a:rPr lang="ro-RO" dirty="0" smtClean="0">
                <a:latin typeface="Times New Roman" pitchFamily="18" charset="0"/>
                <a:cs typeface="Times New Roman" pitchFamily="18" charset="0"/>
              </a:rPr>
              <a:t>).</a:t>
            </a:r>
          </a:p>
          <a:p>
            <a:pPr algn="ctr" eaLnBrk="1" hangingPunct="1">
              <a:lnSpc>
                <a:spcPct val="80000"/>
              </a:lnSpc>
              <a:defRPr/>
            </a:pPr>
            <a:r>
              <a:rPr lang="ro-RO" b="1" dirty="0" smtClean="0">
                <a:solidFill>
                  <a:srgbClr val="002060"/>
                </a:solidFill>
                <a:latin typeface="Times New Roman" pitchFamily="18" charset="0"/>
                <a:cs typeface="Times New Roman" pitchFamily="18" charset="0"/>
              </a:rPr>
              <a:t>Afecţiuni ale sistemului nervos </a:t>
            </a:r>
          </a:p>
          <a:p>
            <a:pPr algn="just" eaLnBrk="1" hangingPunct="1">
              <a:lnSpc>
                <a:spcPct val="80000"/>
              </a:lnSpc>
              <a:defRPr/>
            </a:pPr>
            <a:r>
              <a:rPr lang="ro-RO" dirty="0" smtClean="0">
                <a:latin typeface="Times New Roman" pitchFamily="18" charset="0"/>
                <a:cs typeface="Times New Roman" pitchFamily="18" charset="0"/>
              </a:rPr>
              <a:t>periferic (recidive ale nevralgiilor, nevritelor, parezelor, paraliziilor, localizate mai ales la nivelul nervului facial şi trigemen).</a:t>
            </a:r>
          </a:p>
          <a:p>
            <a:pPr algn="ctr" eaLnBrk="1" hangingPunct="1">
              <a:lnSpc>
                <a:spcPct val="80000"/>
              </a:lnSpc>
              <a:defRPr/>
            </a:pPr>
            <a:r>
              <a:rPr lang="ro-RO" b="1" dirty="0" smtClean="0">
                <a:solidFill>
                  <a:srgbClr val="002060"/>
                </a:solidFill>
                <a:latin typeface="Times New Roman" pitchFamily="18" charset="0"/>
                <a:cs typeface="Times New Roman" pitchFamily="18" charset="0"/>
              </a:rPr>
              <a:t>Afecţiuni ale aparatului reno-urinar</a:t>
            </a:r>
            <a:r>
              <a:rPr lang="ro-RO" dirty="0" smtClean="0">
                <a:latin typeface="Times New Roman" pitchFamily="18" charset="0"/>
                <a:cs typeface="Times New Roman" pitchFamily="18" charset="0"/>
              </a:rPr>
              <a:t> </a:t>
            </a:r>
          </a:p>
          <a:p>
            <a:pPr algn="just" eaLnBrk="1" hangingPunct="1">
              <a:lnSpc>
                <a:spcPct val="80000"/>
              </a:lnSpc>
              <a:defRPr/>
            </a:pPr>
            <a:r>
              <a:rPr lang="ro-RO" dirty="0" smtClean="0">
                <a:latin typeface="Times New Roman" pitchFamily="18" charset="0"/>
                <a:cs typeface="Times New Roman" pitchFamily="18" charset="0"/>
              </a:rPr>
              <a:t>(cistite, pielonefrite </a:t>
            </a:r>
            <a:r>
              <a:rPr lang="ro-RO" dirty="0" err="1" smtClean="0">
                <a:latin typeface="Times New Roman" pitchFamily="18" charset="0"/>
                <a:cs typeface="Times New Roman" pitchFamily="18" charset="0"/>
              </a:rPr>
              <a:t>etc</a:t>
            </a:r>
            <a:r>
              <a:rPr lang="ro-RO"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BA151BF-D940-497E-83BA-72B686401FCB}"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1476375" y="274638"/>
            <a:ext cx="7056438" cy="1143000"/>
          </a:xfrm>
        </p:spPr>
        <p:txBody>
          <a:bodyPr/>
          <a:lstStyle/>
          <a:p>
            <a:pPr eaLnBrk="1" hangingPunct="1"/>
            <a:r>
              <a:rPr lang="ro-RO" b="1" smtClean="0">
                <a:solidFill>
                  <a:srgbClr val="FFFF00"/>
                </a:solidFill>
                <a:latin typeface="Times New Roman" pitchFamily="18" charset="0"/>
                <a:cs typeface="Times New Roman" pitchFamily="18" charset="0"/>
              </a:rPr>
              <a:t>F</a:t>
            </a:r>
            <a:r>
              <a:rPr lang="en-US" b="1" smtClean="0">
                <a:solidFill>
                  <a:srgbClr val="FFFF00"/>
                </a:solidFill>
                <a:latin typeface="Times New Roman" pitchFamily="18" charset="0"/>
                <a:cs typeface="Times New Roman" pitchFamily="18" charset="0"/>
              </a:rPr>
              <a:t>actori nocivi </a:t>
            </a:r>
            <a:endParaRPr lang="ru-RU" b="1" smtClean="0">
              <a:solidFill>
                <a:srgbClr val="FFFF00"/>
              </a:solidFill>
              <a:latin typeface="Times New Roman" pitchFamily="18" charset="0"/>
              <a:cs typeface="Times New Roman" pitchFamily="18" charset="0"/>
            </a:endParaRPr>
          </a:p>
        </p:txBody>
      </p:sp>
      <p:graphicFrame>
        <p:nvGraphicFramePr>
          <p:cNvPr id="5" name="Объект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C8877574-740E-4B28-97D4-005815BF6E21}"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ttps://encrypted-tbn3.gstatic.com/images?q=tbn:ANd9GcTlyF93kx40_Mfqwc-o0CD6yS2e88qxUOfLaKhYHP-l49Drtq7T">
            <a:hlinkClick r:id="rId2"/>
          </p:cNvPr>
          <p:cNvPicPr>
            <a:picLocks noChangeAspect="1" noChangeArrowheads="1"/>
          </p:cNvPicPr>
          <p:nvPr/>
        </p:nvPicPr>
        <p:blipFill>
          <a:blip r:embed="rId3"/>
          <a:srcRect/>
          <a:stretch>
            <a:fillRect/>
          </a:stretch>
        </p:blipFill>
        <p:spPr bwMode="auto">
          <a:xfrm>
            <a:off x="250825" y="1341438"/>
            <a:ext cx="8569325" cy="5314950"/>
          </a:xfrm>
          <a:prstGeom prst="rect">
            <a:avLst/>
          </a:prstGeom>
          <a:noFill/>
          <a:ln w="9525">
            <a:noFill/>
            <a:miter lim="800000"/>
            <a:headEnd/>
            <a:tailEnd/>
          </a:ln>
        </p:spPr>
      </p:pic>
      <p:sp>
        <p:nvSpPr>
          <p:cNvPr id="50178" name="Rectangle 2"/>
          <p:cNvSpPr>
            <a:spLocks noGrp="1"/>
          </p:cNvSpPr>
          <p:nvPr>
            <p:ph type="title"/>
          </p:nvPr>
        </p:nvSpPr>
        <p:spPr>
          <a:xfrm>
            <a:off x="1258888" y="0"/>
            <a:ext cx="7885112" cy="1143000"/>
          </a:xfrm>
        </p:spPr>
        <p:txBody>
          <a:bodyPr/>
          <a:lstStyle/>
          <a:p>
            <a:pPr eaLnBrk="1" hangingPunct="1"/>
            <a:r>
              <a:rPr lang="ro-RO" b="1" smtClean="0">
                <a:solidFill>
                  <a:srgbClr val="FFFF00"/>
                </a:solidFill>
              </a:rPr>
              <a:t>UMIDITATEA  AERULUI</a:t>
            </a:r>
            <a:endParaRPr lang="ru-RU" b="1" smtClean="0">
              <a:solidFill>
                <a:srgbClr val="FFFF00"/>
              </a:solidFill>
            </a:endParaRPr>
          </a:p>
        </p:txBody>
      </p:sp>
      <p:sp>
        <p:nvSpPr>
          <p:cNvPr id="50179" name="Rectangle 3"/>
          <p:cNvSpPr>
            <a:spLocks noGrp="1"/>
          </p:cNvSpPr>
          <p:nvPr>
            <p:ph type="body" idx="1"/>
          </p:nvPr>
        </p:nvSpPr>
        <p:spPr/>
        <p:txBody>
          <a:bodyPr/>
          <a:lstStyle/>
          <a:p>
            <a:pPr algn="ctr" eaLnBrk="1" hangingPunct="1">
              <a:lnSpc>
                <a:spcPct val="90000"/>
              </a:lnSpc>
              <a:buFont typeface="Arial" charset="0"/>
              <a:buNone/>
            </a:pPr>
            <a:r>
              <a:rPr lang="ro-RO" sz="3600" b="1" i="1" smtClean="0">
                <a:solidFill>
                  <a:srgbClr val="FFFF00"/>
                </a:solidFill>
                <a:latin typeface="Times New Roman" pitchFamily="18" charset="0"/>
                <a:cs typeface="Times New Roman" pitchFamily="18" charset="0"/>
              </a:rPr>
              <a:t>Importanţa medicală a umidităţii aerului</a:t>
            </a:r>
            <a:endParaRPr lang="ro-RO" sz="3600" i="1" smtClean="0">
              <a:solidFill>
                <a:srgbClr val="FFFF00"/>
              </a:solidFill>
              <a:latin typeface="Times New Roman" pitchFamily="18" charset="0"/>
              <a:cs typeface="Times New Roman" pitchFamily="18" charset="0"/>
            </a:endParaRPr>
          </a:p>
          <a:p>
            <a:pPr algn="ctr" eaLnBrk="1" hangingPunct="1">
              <a:lnSpc>
                <a:spcPct val="90000"/>
              </a:lnSpc>
            </a:pPr>
            <a:r>
              <a:rPr lang="ro-RO" sz="3600" smtClean="0">
                <a:solidFill>
                  <a:schemeClr val="bg1"/>
                </a:solidFill>
              </a:rPr>
              <a:t>Influenţează termoreglarea (pierderile de căldură prin convecţie şi evaporare)</a:t>
            </a:r>
          </a:p>
          <a:p>
            <a:pPr eaLnBrk="1" hangingPunct="1">
              <a:lnSpc>
                <a:spcPct val="90000"/>
              </a:lnSpc>
            </a:pPr>
            <a:r>
              <a:rPr lang="ro-RO" sz="3600" smtClean="0">
                <a:solidFill>
                  <a:schemeClr val="bg1"/>
                </a:solidFill>
              </a:rPr>
              <a:t>Influenţează poluarea aerului</a:t>
            </a:r>
          </a:p>
          <a:p>
            <a:pPr eaLnBrk="1" hangingPunct="1">
              <a:lnSpc>
                <a:spcPct val="90000"/>
              </a:lnSpc>
            </a:pPr>
            <a:r>
              <a:rPr lang="ro-RO" sz="3600" smtClean="0">
                <a:solidFill>
                  <a:schemeClr val="bg1"/>
                </a:solidFill>
              </a:rPr>
              <a:t>Influenţează fenomenele meteoro-climatice</a:t>
            </a:r>
            <a:endParaRPr lang="ro-RO" sz="3600" b="1" smtClean="0">
              <a:solidFill>
                <a:schemeClr val="bg1"/>
              </a:solidFill>
            </a:endParaRPr>
          </a:p>
        </p:txBody>
      </p:sp>
      <p:sp>
        <p:nvSpPr>
          <p:cNvPr id="4" name="Номер слайда 3"/>
          <p:cNvSpPr>
            <a:spLocks noGrp="1"/>
          </p:cNvSpPr>
          <p:nvPr>
            <p:ph type="sldNum" sz="quarter" idx="12"/>
          </p:nvPr>
        </p:nvSpPr>
        <p:spPr/>
        <p:txBody>
          <a:bodyPr/>
          <a:lstStyle/>
          <a:p>
            <a:pPr>
              <a:defRPr/>
            </a:pPr>
            <a:fld id="{0FD6DA44-291D-4B20-8D77-A37A3313E948}"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a:xfrm>
            <a:off x="1258888" y="0"/>
            <a:ext cx="7885112" cy="1143000"/>
          </a:xfrm>
        </p:spPr>
        <p:txBody>
          <a:bodyPr/>
          <a:lstStyle/>
          <a:p>
            <a:pPr eaLnBrk="1" hangingPunct="1"/>
            <a:r>
              <a:rPr lang="ro-RO" b="1" smtClean="0"/>
              <a:t/>
            </a:r>
            <a:br>
              <a:rPr lang="ro-RO" b="1" smtClean="0"/>
            </a:br>
            <a:r>
              <a:rPr lang="ro-RO" sz="6000" b="1" smtClean="0">
                <a:solidFill>
                  <a:srgbClr val="FFFF00"/>
                </a:solidFill>
              </a:rPr>
              <a:t>Valori optime</a:t>
            </a:r>
            <a:r>
              <a:rPr lang="ro-RO" sz="6000" smtClean="0">
                <a:solidFill>
                  <a:srgbClr val="FFFF00"/>
                </a:solidFill>
              </a:rPr>
              <a:t/>
            </a:r>
            <a:br>
              <a:rPr lang="ro-RO" sz="6000" smtClean="0">
                <a:solidFill>
                  <a:srgbClr val="FFFF00"/>
                </a:solidFill>
              </a:rPr>
            </a:br>
            <a:endParaRPr lang="ru-RU" sz="6000" smtClean="0">
              <a:solidFill>
                <a:srgbClr val="FFFF00"/>
              </a:solidFill>
            </a:endParaRPr>
          </a:p>
        </p:txBody>
      </p:sp>
      <p:sp>
        <p:nvSpPr>
          <p:cNvPr id="3" name="Содержимое 2"/>
          <p:cNvSpPr>
            <a:spLocks noGrp="1"/>
          </p:cNvSpPr>
          <p:nvPr>
            <p:ph idx="1"/>
          </p:nvPr>
        </p:nvSpPr>
        <p:spPr>
          <a:xfrm>
            <a:off x="3059832" y="1600200"/>
            <a:ext cx="5626968" cy="4525963"/>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buFont typeface="Arial" charset="0"/>
              <a:buNone/>
              <a:defRPr/>
            </a:pPr>
            <a:r>
              <a:rPr lang="ro-RO" dirty="0" smtClean="0"/>
              <a:t>	</a:t>
            </a:r>
            <a:r>
              <a:rPr lang="ro-RO" sz="2800" dirty="0" smtClean="0"/>
              <a:t>Se recomandă ca umiditatea relativă să fie de maximum 60% vara şi minimum 35% iarna. Pentru ca termoreglarea să se desfăşoare în condiţii optime şi să fie menţinut confortul termic al organismului, trebuie ca umiditatea relativă să fie cu atât mai mică, cu cât temperatura aerului este mai crescută.</a:t>
            </a:r>
            <a:endParaRPr lang="ru-RU" sz="2800" dirty="0" smtClean="0"/>
          </a:p>
          <a:p>
            <a:pPr eaLnBrk="1" hangingPunct="1">
              <a:defRPr/>
            </a:pPr>
            <a:endParaRPr lang="ru-RU" sz="2800" dirty="0"/>
          </a:p>
        </p:txBody>
      </p:sp>
      <p:sp>
        <p:nvSpPr>
          <p:cNvPr id="4" name="Номер слайда 3"/>
          <p:cNvSpPr>
            <a:spLocks noGrp="1"/>
          </p:cNvSpPr>
          <p:nvPr>
            <p:ph type="sldNum" sz="quarter" idx="12"/>
          </p:nvPr>
        </p:nvSpPr>
        <p:spPr/>
        <p:txBody>
          <a:bodyPr/>
          <a:lstStyle/>
          <a:p>
            <a:pPr>
              <a:defRPr/>
            </a:pPr>
            <a:fld id="{B64B0C8D-109C-4B8A-AB5D-7601D4EB70A5}" type="slidenum">
              <a:rPr lang="en-US" smtClean="0"/>
              <a:pPr>
                <a:defRPr/>
              </a:pPr>
              <a:t>31</a:t>
            </a:fld>
            <a:endParaRPr lang="en-US"/>
          </a:p>
        </p:txBody>
      </p:sp>
      <p:pic>
        <p:nvPicPr>
          <p:cNvPr id="1028" name="Picture 4" descr="http://proiect-chimie.weebly.com/uploads/1/6/6/5/16651524/2456761.jpg?325">
            <a:hlinkClick r:id="rId2"/>
          </p:cNvPr>
          <p:cNvPicPr>
            <a:picLocks noChangeAspect="1" noChangeArrowheads="1"/>
          </p:cNvPicPr>
          <p:nvPr/>
        </p:nvPicPr>
        <p:blipFill>
          <a:blip r:embed="rId3" cstate="print"/>
          <a:srcRect/>
          <a:stretch>
            <a:fillRect/>
          </a:stretch>
        </p:blipFill>
        <p:spPr bwMode="auto">
          <a:xfrm>
            <a:off x="467544" y="2564904"/>
            <a:ext cx="2376264" cy="2686051"/>
          </a:xfrm>
          <a:prstGeom prst="rect">
            <a:avLst/>
          </a:prstGeom>
          <a:noFill/>
          <a:scene3d>
            <a:camera prst="orthographicFront"/>
            <a:lightRig rig="threePt" dir="t"/>
          </a:scene3d>
          <a:sp3d>
            <a:bevelT prst="angle"/>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1187450" y="0"/>
            <a:ext cx="7956550" cy="1268413"/>
          </a:xfrm>
        </p:spPr>
        <p:txBody>
          <a:bodyPr/>
          <a:lstStyle/>
          <a:p>
            <a:pPr eaLnBrk="1" hangingPunct="1"/>
            <a:r>
              <a:rPr lang="ro-RO" sz="4000" b="1" smtClean="0">
                <a:solidFill>
                  <a:srgbClr val="FFFF00"/>
                </a:solidFill>
                <a:latin typeface="Times New Roman" pitchFamily="18" charset="0"/>
                <a:cs typeface="Times New Roman" pitchFamily="18" charset="0"/>
              </a:rPr>
              <a:t>Influenţa variaţiilor umidităţii aerului asupra organismului</a:t>
            </a:r>
            <a:endParaRPr lang="ru-RU" sz="4000" b="1" smtClean="0">
              <a:solidFill>
                <a:srgbClr val="FFFF00"/>
              </a:solidFill>
              <a:latin typeface="Times New Roman" pitchFamily="18" charset="0"/>
              <a:cs typeface="Times New Roman" pitchFamily="18" charset="0"/>
            </a:endParaRPr>
          </a:p>
        </p:txBody>
      </p:sp>
      <p:sp>
        <p:nvSpPr>
          <p:cNvPr id="27651" name="Rectangle 3"/>
          <p:cNvSpPr>
            <a:spLocks noGrp="1"/>
          </p:cNvSpPr>
          <p:nvPr>
            <p:ph type="body"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lnSpc>
                <a:spcPct val="90000"/>
              </a:lnSpc>
              <a:defRPr/>
            </a:pPr>
            <a:r>
              <a:rPr lang="ro-RO" sz="2800" b="1" i="1" dirty="0" smtClean="0">
                <a:solidFill>
                  <a:srgbClr val="C00000"/>
                </a:solidFill>
                <a:latin typeface="Times New Roman" pitchFamily="18" charset="0"/>
                <a:cs typeface="Times New Roman" pitchFamily="18" charset="0"/>
              </a:rPr>
              <a:t>Umiditatea relativă sub 10-15% </a:t>
            </a:r>
            <a:r>
              <a:rPr lang="ro-RO" sz="2800" dirty="0" smtClean="0">
                <a:latin typeface="Times New Roman" pitchFamily="18" charset="0"/>
                <a:cs typeface="Times New Roman" pitchFamily="18" charset="0"/>
              </a:rPr>
              <a:t>produce uscarea mucoaselor, cu fisuri şi sângerări, senzaţie de sete.</a:t>
            </a:r>
          </a:p>
          <a:p>
            <a:pPr algn="just" eaLnBrk="1" hangingPunct="1">
              <a:lnSpc>
                <a:spcPct val="90000"/>
              </a:lnSpc>
              <a:defRPr/>
            </a:pPr>
            <a:r>
              <a:rPr lang="ro-RO" sz="2800" b="1" i="1" dirty="0" smtClean="0">
                <a:solidFill>
                  <a:srgbClr val="C00000"/>
                </a:solidFill>
                <a:latin typeface="Times New Roman" pitchFamily="18" charset="0"/>
                <a:cs typeface="Times New Roman" pitchFamily="18" charset="0"/>
              </a:rPr>
              <a:t>Umiditatea relativă sub 30% </a:t>
            </a:r>
            <a:r>
              <a:rPr lang="ro-RO" sz="2800" dirty="0" smtClean="0">
                <a:latin typeface="Times New Roman" pitchFamily="18" charset="0"/>
                <a:cs typeface="Times New Roman" pitchFamily="18" charset="0"/>
              </a:rPr>
              <a:t>determină uscarea mucoasei respiratorii, care va reprezenta un teren favorabil multiplicării germenilor patogeni.</a:t>
            </a:r>
          </a:p>
          <a:p>
            <a:pPr algn="just" eaLnBrk="1" hangingPunct="1">
              <a:lnSpc>
                <a:spcPct val="90000"/>
              </a:lnSpc>
              <a:defRPr/>
            </a:pPr>
            <a:r>
              <a:rPr lang="ro-RO" sz="2800" b="1" i="1" dirty="0" smtClean="0">
                <a:solidFill>
                  <a:srgbClr val="C00000"/>
                </a:solidFill>
                <a:latin typeface="Times New Roman" pitchFamily="18" charset="0"/>
                <a:cs typeface="Times New Roman" pitchFamily="18" charset="0"/>
              </a:rPr>
              <a:t>Umiditatea relativă mai mare de 70-80% </a:t>
            </a:r>
            <a:r>
              <a:rPr lang="ro-RO" sz="2800" dirty="0" smtClean="0">
                <a:latin typeface="Times New Roman" pitchFamily="18" charset="0"/>
                <a:cs typeface="Times New Roman" pitchFamily="18" charset="0"/>
              </a:rPr>
              <a:t>influenţează nefavorabil termoreglarea prin evaporarea transpiraţiei (dacă temperatura aerului este crescută) sau creşte pierderile de căldură ale organismului (dacă temperatura aerului este scăzută).</a:t>
            </a:r>
            <a:endParaRPr lang="ru-RU" sz="28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2B0B72B-8084-4B1C-873B-200A467BFB3B}"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a:xfrm>
            <a:off x="1258888" y="0"/>
            <a:ext cx="7885112" cy="1143000"/>
          </a:xfrm>
        </p:spPr>
        <p:txBody>
          <a:bodyPr/>
          <a:lstStyle/>
          <a:p>
            <a:pPr eaLnBrk="1" hangingPunct="1"/>
            <a:r>
              <a:rPr lang="ro-RO" sz="4000" b="1" smtClean="0">
                <a:solidFill>
                  <a:srgbClr val="FFFF00"/>
                </a:solidFill>
                <a:latin typeface="Times New Roman" pitchFamily="18" charset="0"/>
                <a:cs typeface="Times New Roman" pitchFamily="18" charset="0"/>
              </a:rPr>
              <a:t>Afecţiuni  favorizate de variaţiile umidităţii  relative</a:t>
            </a:r>
            <a:endParaRPr lang="ru-RU" sz="4000" b="1" smtClean="0">
              <a:solidFill>
                <a:srgbClr val="FFFF00"/>
              </a:solidFill>
              <a:latin typeface="Times New Roman" pitchFamily="18" charset="0"/>
              <a:cs typeface="Times New Roman" pitchFamily="18" charset="0"/>
            </a:endParaRPr>
          </a:p>
        </p:txBody>
      </p:sp>
      <p:sp>
        <p:nvSpPr>
          <p:cNvPr id="29699" name="Rectangle 3"/>
          <p:cNvSpPr>
            <a:spLocks noGrp="1"/>
          </p:cNvSpPr>
          <p:nvPr>
            <p:ph type="body"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eaLnBrk="1" hangingPunct="1">
              <a:lnSpc>
                <a:spcPct val="80000"/>
              </a:lnSpc>
              <a:defRPr/>
            </a:pPr>
            <a:r>
              <a:rPr lang="ro-RO" b="1" dirty="0" smtClean="0">
                <a:latin typeface="Times New Roman" pitchFamily="18" charset="0"/>
                <a:cs typeface="Times New Roman" pitchFamily="18" charset="0"/>
              </a:rPr>
              <a:t>Inflamaţia catarală </a:t>
            </a:r>
            <a:r>
              <a:rPr lang="ro-RO" dirty="0" smtClean="0">
                <a:latin typeface="Times New Roman" pitchFamily="18" charset="0"/>
                <a:cs typeface="Times New Roman" pitchFamily="18" charset="0"/>
              </a:rPr>
              <a:t>a mucoasei căilor respiratorii datorită acţiunii unor virusuri.</a:t>
            </a:r>
          </a:p>
          <a:p>
            <a:pPr eaLnBrk="1" hangingPunct="1">
              <a:lnSpc>
                <a:spcPct val="80000"/>
              </a:lnSpc>
              <a:defRPr/>
            </a:pPr>
            <a:r>
              <a:rPr lang="ro-RO" b="1" dirty="0" smtClean="0">
                <a:latin typeface="Times New Roman" pitchFamily="18" charset="0"/>
                <a:cs typeface="Times New Roman" pitchFamily="18" charset="0"/>
              </a:rPr>
              <a:t>Gripa</a:t>
            </a:r>
            <a:r>
              <a:rPr lang="ro-RO" dirty="0" smtClean="0">
                <a:latin typeface="Times New Roman" pitchFamily="18" charset="0"/>
                <a:cs typeface="Times New Roman" pitchFamily="18" charset="0"/>
              </a:rPr>
              <a:t> (se pare că virusul gripal este distrus de umiditatea aerului crescută).</a:t>
            </a:r>
          </a:p>
          <a:p>
            <a:pPr eaLnBrk="1" hangingPunct="1">
              <a:lnSpc>
                <a:spcPct val="80000"/>
              </a:lnSpc>
              <a:defRPr/>
            </a:pPr>
            <a:r>
              <a:rPr lang="ro-RO" b="1" dirty="0" smtClean="0">
                <a:latin typeface="Times New Roman" pitchFamily="18" charset="0"/>
                <a:cs typeface="Times New Roman" pitchFamily="18" charset="0"/>
              </a:rPr>
              <a:t>Scarlatina</a:t>
            </a:r>
            <a:r>
              <a:rPr lang="ro-RO" dirty="0" smtClean="0">
                <a:latin typeface="Times New Roman" pitchFamily="18" charset="0"/>
                <a:cs typeface="Times New Roman" pitchFamily="18" charset="0"/>
              </a:rPr>
              <a:t> (streptococul rezistă puţin timp la umiditatea aerului crescută).</a:t>
            </a:r>
          </a:p>
          <a:p>
            <a:pPr eaLnBrk="1" hangingPunct="1">
              <a:lnSpc>
                <a:spcPct val="80000"/>
              </a:lnSpc>
              <a:defRPr/>
            </a:pPr>
            <a:r>
              <a:rPr lang="ro-RO" b="1" dirty="0" smtClean="0">
                <a:latin typeface="Times New Roman" pitchFamily="18" charset="0"/>
                <a:cs typeface="Times New Roman" pitchFamily="18" charset="0"/>
              </a:rPr>
              <a:t>Bronşita acută </a:t>
            </a:r>
            <a:r>
              <a:rPr lang="ro-RO" dirty="0" smtClean="0">
                <a:latin typeface="Times New Roman" pitchFamily="18" charset="0"/>
                <a:cs typeface="Times New Roman" pitchFamily="18" charset="0"/>
              </a:rPr>
              <a:t>şi agravarea simptomatologiei bronşitei cronice (în perioade cu umiditatea aerului crescută, asociate cu temperatura aerului scăzută</a:t>
            </a:r>
            <a:r>
              <a:rPr lang="ro-RO" sz="2800" dirty="0" smtClean="0">
                <a:latin typeface="Times New Roman" pitchFamily="18" charset="0"/>
                <a:cs typeface="Times New Roman" pitchFamily="18" charset="0"/>
              </a:rPr>
              <a:t>).</a:t>
            </a:r>
          </a:p>
        </p:txBody>
      </p:sp>
      <p:sp>
        <p:nvSpPr>
          <p:cNvPr id="4" name="Номер слайда 3"/>
          <p:cNvSpPr>
            <a:spLocks noGrp="1"/>
          </p:cNvSpPr>
          <p:nvPr>
            <p:ph type="sldNum" sz="quarter" idx="12"/>
          </p:nvPr>
        </p:nvSpPr>
        <p:spPr/>
        <p:txBody>
          <a:bodyPr/>
          <a:lstStyle/>
          <a:p>
            <a:pPr>
              <a:defRPr/>
            </a:pPr>
            <a:fld id="{503819A3-A7F0-493E-AC22-1767BF9E625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a:xfrm>
            <a:off x="1258888" y="0"/>
            <a:ext cx="7885112" cy="1196975"/>
          </a:xfrm>
        </p:spPr>
        <p:txBody>
          <a:bodyPr/>
          <a:lstStyle/>
          <a:p>
            <a:pPr eaLnBrk="1" hangingPunct="1"/>
            <a:r>
              <a:rPr lang="ro-RO" b="1" smtClean="0">
                <a:solidFill>
                  <a:srgbClr val="FFFF00"/>
                </a:solidFill>
                <a:latin typeface="Times New Roman" pitchFamily="18" charset="0"/>
                <a:cs typeface="Times New Roman" pitchFamily="18" charset="0"/>
              </a:rPr>
              <a:t>Afecţiuni  favorizate de variaţiile umidităţii  relative</a:t>
            </a:r>
            <a:endParaRPr lang="ru-RU" smtClean="0"/>
          </a:p>
        </p:txBody>
      </p:sp>
      <p:sp>
        <p:nvSpPr>
          <p:cNvPr id="3" name="Содержимое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eaLnBrk="1" hangingPunct="1">
              <a:lnSpc>
                <a:spcPct val="80000"/>
              </a:lnSpc>
              <a:defRPr/>
            </a:pPr>
            <a:r>
              <a:rPr lang="ro-RO" sz="2800" b="1" dirty="0" smtClean="0">
                <a:latin typeface="Times New Roman" pitchFamily="18" charset="0"/>
                <a:cs typeface="Times New Roman" pitchFamily="18" charset="0"/>
              </a:rPr>
              <a:t>Astmul </a:t>
            </a:r>
            <a:r>
              <a:rPr lang="ro-RO" sz="2800" b="1" dirty="0" err="1" smtClean="0">
                <a:latin typeface="Times New Roman" pitchFamily="18" charset="0"/>
                <a:cs typeface="Times New Roman" pitchFamily="18" charset="0"/>
              </a:rPr>
              <a:t>bronșic</a:t>
            </a:r>
            <a:r>
              <a:rPr lang="ro-RO" sz="2800" b="1"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(reducerea frecvenţei crizelor în condiţii de umiditatea crescută).</a:t>
            </a:r>
          </a:p>
          <a:p>
            <a:pPr eaLnBrk="1" hangingPunct="1">
              <a:lnSpc>
                <a:spcPct val="80000"/>
              </a:lnSpc>
              <a:defRPr/>
            </a:pPr>
            <a:r>
              <a:rPr lang="ro-RO" sz="2800" b="1" dirty="0" smtClean="0">
                <a:latin typeface="Times New Roman" pitchFamily="18" charset="0"/>
                <a:cs typeface="Times New Roman" pitchFamily="18" charset="0"/>
              </a:rPr>
              <a:t>Reumatismul</a:t>
            </a:r>
            <a:r>
              <a:rPr lang="ro-RO" sz="2800" dirty="0" smtClean="0">
                <a:latin typeface="Times New Roman" pitchFamily="18" charset="0"/>
                <a:cs typeface="Times New Roman" pitchFamily="18" charset="0"/>
              </a:rPr>
              <a:t> (nu s-a putut stabili o legătură directă între umiditatea aerului şi frecvenţa şi intensitatea durerilor reumatismale).</a:t>
            </a:r>
          </a:p>
          <a:p>
            <a:pPr eaLnBrk="1" hangingPunct="1">
              <a:lnSpc>
                <a:spcPct val="80000"/>
              </a:lnSpc>
              <a:defRPr/>
            </a:pPr>
            <a:r>
              <a:rPr lang="ro-RO" sz="2800" b="1" dirty="0" smtClean="0">
                <a:latin typeface="Times New Roman" pitchFamily="18" charset="0"/>
                <a:cs typeface="Times New Roman" pitchFamily="18" charset="0"/>
              </a:rPr>
              <a:t>Tuberculoza</a:t>
            </a:r>
            <a:r>
              <a:rPr lang="ro-RO" sz="2800" dirty="0" smtClean="0">
                <a:latin typeface="Times New Roman" pitchFamily="18" charset="0"/>
                <a:cs typeface="Times New Roman" pitchFamily="18" charset="0"/>
              </a:rPr>
              <a:t> (în anotimpul rece cu temperatura aerului scăzută, umiditatea  crescută şi ceaţă, creşte frecvenţa hemoptiziilor).</a:t>
            </a:r>
          </a:p>
          <a:p>
            <a:pPr eaLnBrk="1" hangingPunct="1">
              <a:lnSpc>
                <a:spcPct val="80000"/>
              </a:lnSpc>
              <a:defRPr/>
            </a:pPr>
            <a:r>
              <a:rPr lang="ro-RO" sz="2800" dirty="0" smtClean="0">
                <a:latin typeface="Times New Roman" pitchFamily="18" charset="0"/>
                <a:cs typeface="Times New Roman" pitchFamily="18" charset="0"/>
              </a:rPr>
              <a:t>În general, creşterea umidităţii aerului favorizează înmulţirea bacteriilor Gram negativ, iar scăderea ei - înmulţirea bacteriilor Gram pozitiv.</a:t>
            </a:r>
            <a:endParaRPr lang="ru-RU" sz="2800" dirty="0" smtClean="0">
              <a:latin typeface="Times New Roman" pitchFamily="18" charset="0"/>
              <a:cs typeface="Times New Roman" pitchFamily="18" charset="0"/>
            </a:endParaRPr>
          </a:p>
          <a:p>
            <a:pPr eaLnBrk="1" hangingPunct="1">
              <a:defRPr/>
            </a:pPr>
            <a:endParaRPr lang="ru-RU" dirty="0"/>
          </a:p>
        </p:txBody>
      </p:sp>
      <p:sp>
        <p:nvSpPr>
          <p:cNvPr id="4" name="Номер слайда 3"/>
          <p:cNvSpPr>
            <a:spLocks noGrp="1"/>
          </p:cNvSpPr>
          <p:nvPr>
            <p:ph type="sldNum" sz="quarter" idx="12"/>
          </p:nvPr>
        </p:nvSpPr>
        <p:spPr/>
        <p:txBody>
          <a:bodyPr/>
          <a:lstStyle/>
          <a:p>
            <a:pPr>
              <a:defRPr/>
            </a:pPr>
            <a:fld id="{48D1F79E-B469-4AE7-9C7D-1CE71650966B}"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1187450" y="0"/>
            <a:ext cx="7956550" cy="1143000"/>
          </a:xfrm>
        </p:spPr>
        <p:txBody>
          <a:bodyPr/>
          <a:lstStyle/>
          <a:p>
            <a:pPr eaLnBrk="1" hangingPunct="1"/>
            <a:r>
              <a:rPr lang="ro-RO" b="1" smtClean="0">
                <a:solidFill>
                  <a:srgbClr val="FFFF00"/>
                </a:solidFill>
              </a:rPr>
              <a:t>CURENŢII  DE  AER</a:t>
            </a:r>
            <a:endParaRPr lang="ru-RU" b="1" smtClean="0">
              <a:solidFill>
                <a:srgbClr val="FFFF00"/>
              </a:solidFill>
            </a:endParaRPr>
          </a:p>
        </p:txBody>
      </p:sp>
      <p:sp>
        <p:nvSpPr>
          <p:cNvPr id="30723" name="Rectangle 3"/>
          <p:cNvSpPr>
            <a:spLocks noGrp="1"/>
          </p:cNvSpPr>
          <p:nvPr>
            <p:ph type="body" idx="1"/>
          </p:nvPr>
        </p:nvSpPr>
        <p:spPr>
          <a:xfrm>
            <a:off x="467544" y="1412776"/>
            <a:ext cx="8229600" cy="4525963"/>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ctr" eaLnBrk="1" hangingPunct="1">
              <a:lnSpc>
                <a:spcPct val="80000"/>
              </a:lnSpc>
              <a:buFont typeface="Arial" charset="0"/>
              <a:buNone/>
              <a:defRPr/>
            </a:pPr>
            <a:r>
              <a:rPr lang="ro-RO" sz="2800" b="1" dirty="0" smtClean="0">
                <a:solidFill>
                  <a:srgbClr val="FF0000"/>
                </a:solidFill>
                <a:latin typeface="Times New Roman" pitchFamily="18" charset="0"/>
                <a:cs typeface="Times New Roman" pitchFamily="18" charset="0"/>
              </a:rPr>
              <a:t>Influenţa curenţilor de aer asupra sănătăţii </a:t>
            </a:r>
          </a:p>
          <a:p>
            <a:pPr eaLnBrk="1" hangingPunct="1">
              <a:lnSpc>
                <a:spcPct val="80000"/>
              </a:lnSpc>
              <a:defRPr/>
            </a:pPr>
            <a:r>
              <a:rPr lang="ro-RO" sz="2400" dirty="0" smtClean="0">
                <a:latin typeface="Times New Roman" pitchFamily="18" charset="0"/>
                <a:cs typeface="Times New Roman" pitchFamily="18" charset="0"/>
              </a:rPr>
              <a:t>Intensifică termoliza prin evaporare şi convecţie, cu condiţia ca temperatura aerului să fie mai mică de 370C. Vânturile puternice, reci şi umede determină răcirea rapidă a organismului</a:t>
            </a:r>
          </a:p>
          <a:p>
            <a:pPr eaLnBrk="1" hangingPunct="1">
              <a:lnSpc>
                <a:spcPct val="80000"/>
              </a:lnSpc>
              <a:defRPr/>
            </a:pPr>
            <a:r>
              <a:rPr lang="ro-RO" sz="2400" dirty="0" smtClean="0">
                <a:latin typeface="Times New Roman" pitchFamily="18" charset="0"/>
                <a:cs typeface="Times New Roman" pitchFamily="18" charset="0"/>
              </a:rPr>
              <a:t>Stimulează receptorii cutanaţi, dacă curenţii de aer sunt perceptibili. La viteze mici şi moderate efectul este stimulant, reconfortant, </a:t>
            </a:r>
          </a:p>
          <a:p>
            <a:pPr eaLnBrk="1" hangingPunct="1">
              <a:lnSpc>
                <a:spcPct val="80000"/>
              </a:lnSpc>
              <a:defRPr/>
            </a:pPr>
            <a:r>
              <a:rPr lang="ro-RO" sz="2400" dirty="0" smtClean="0">
                <a:latin typeface="Times New Roman" pitchFamily="18" charset="0"/>
                <a:cs typeface="Times New Roman" pitchFamily="18" charset="0"/>
              </a:rPr>
              <a:t>Favorizează modificările electrice ale aerului, prin creşterea ionizării</a:t>
            </a:r>
          </a:p>
          <a:p>
            <a:pPr eaLnBrk="1" hangingPunct="1">
              <a:lnSpc>
                <a:spcPct val="80000"/>
              </a:lnSpc>
              <a:defRPr/>
            </a:pPr>
            <a:r>
              <a:rPr lang="ro-RO" sz="2400" dirty="0" smtClean="0">
                <a:latin typeface="Times New Roman" pitchFamily="18" charset="0"/>
                <a:cs typeface="Times New Roman" pitchFamily="18" charset="0"/>
              </a:rPr>
              <a:t>Diluează substanţele poluante existente în aer.</a:t>
            </a:r>
          </a:p>
          <a:p>
            <a:pPr eaLnBrk="1" hangingPunct="1">
              <a:lnSpc>
                <a:spcPct val="80000"/>
              </a:lnSpc>
              <a:defRPr/>
            </a:pPr>
            <a:r>
              <a:rPr lang="ro-RO" sz="2400" dirty="0" smtClean="0">
                <a:latin typeface="Times New Roman" pitchFamily="18" charset="0"/>
                <a:cs typeface="Times New Roman" pitchFamily="18" charset="0"/>
              </a:rPr>
              <a:t>Influenţează nefavorabil afecţiunile cardiovasculare şi hipertiroidismul</a:t>
            </a:r>
            <a:r>
              <a:rPr lang="ro-RO"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E237D86A-2589-4027-B231-8D31C881422A}"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type="body" idx="1"/>
          </p:nvPr>
        </p:nvSpPr>
        <p:spPr>
          <a:xfrm>
            <a:off x="3779838" y="1600200"/>
            <a:ext cx="5040312" cy="4708525"/>
          </a:xfrm>
        </p:spPr>
        <p:style>
          <a:lnRef idx="1">
            <a:schemeClr val="accent3"/>
          </a:lnRef>
          <a:fillRef idx="2">
            <a:schemeClr val="accent3"/>
          </a:fillRef>
          <a:effectRef idx="1">
            <a:schemeClr val="accent3"/>
          </a:effectRef>
          <a:fontRef idx="minor">
            <a:schemeClr val="dk1"/>
          </a:fontRef>
        </p:style>
        <p:txBody>
          <a:bodyPr/>
          <a:lstStyle/>
          <a:p>
            <a:pPr algn="just" eaLnBrk="1" hangingPunct="1">
              <a:buFont typeface="Arial" charset="0"/>
              <a:buNone/>
              <a:defRPr/>
            </a:pPr>
            <a:r>
              <a:rPr lang="ro-RO" dirty="0" smtClean="0"/>
              <a:t>	În încăpere, curenţii de aer nu trebuie să fie absenţi, dar nici să creeze disconfort. </a:t>
            </a:r>
            <a:endParaRPr lang="en-US" dirty="0" smtClean="0"/>
          </a:p>
          <a:p>
            <a:pPr algn="just" eaLnBrk="1" hangingPunct="1">
              <a:buFont typeface="Arial" charset="0"/>
              <a:buNone/>
              <a:defRPr/>
            </a:pPr>
            <a:r>
              <a:rPr lang="en-US" dirty="0"/>
              <a:t>	</a:t>
            </a:r>
            <a:r>
              <a:rPr lang="ro-RO" dirty="0" smtClean="0"/>
              <a:t>Astfel, valorile optime se situează între 0,1 – 0,5m/s.</a:t>
            </a:r>
            <a:endParaRPr lang="ru-RU" dirty="0" smtClean="0"/>
          </a:p>
        </p:txBody>
      </p:sp>
      <p:sp>
        <p:nvSpPr>
          <p:cNvPr id="4" name="Номер слайда 3"/>
          <p:cNvSpPr>
            <a:spLocks noGrp="1"/>
          </p:cNvSpPr>
          <p:nvPr>
            <p:ph type="sldNum" sz="quarter" idx="12"/>
          </p:nvPr>
        </p:nvSpPr>
        <p:spPr/>
        <p:txBody>
          <a:bodyPr/>
          <a:lstStyle/>
          <a:p>
            <a:pPr>
              <a:defRPr/>
            </a:pPr>
            <a:fld id="{EB5A8115-3304-43B2-B65A-2E997056CE68}" type="slidenum">
              <a:rPr lang="en-US" smtClean="0"/>
              <a:pPr>
                <a:defRPr/>
              </a:pPr>
              <a:t>36</a:t>
            </a:fld>
            <a:endParaRPr lang="en-US"/>
          </a:p>
        </p:txBody>
      </p:sp>
      <p:pic>
        <p:nvPicPr>
          <p:cNvPr id="10242" name="Picture 2" descr="http://ziarpiatraneamt.ro/wp-content/uploads/2012/01/curenti-aer-piatra-neamt.jpg">
            <a:hlinkClick r:id="rId2"/>
          </p:cNvPr>
          <p:cNvPicPr>
            <a:picLocks noChangeAspect="1" noChangeArrowheads="1"/>
          </p:cNvPicPr>
          <p:nvPr/>
        </p:nvPicPr>
        <p:blipFill>
          <a:blip r:embed="rId3" cstate="print"/>
          <a:srcRect/>
          <a:stretch>
            <a:fillRect/>
          </a:stretch>
        </p:blipFill>
        <p:spPr bwMode="auto">
          <a:xfrm>
            <a:off x="323528" y="2132856"/>
            <a:ext cx="3347864" cy="3888432"/>
          </a:xfrm>
          <a:prstGeom prst="wedgeEllipseCallout">
            <a:avLst>
              <a:gd name="adj1" fmla="val 68085"/>
              <a:gd name="adj2" fmla="val -47705"/>
            </a:avLst>
          </a:prstGeom>
          <a:noFill/>
          <a:scene3d>
            <a:camera prst="orthographicFront"/>
            <a:lightRig rig="threePt" dir="t"/>
          </a:scene3d>
          <a:sp3d>
            <a:bevelT prst="angle"/>
          </a:sp3d>
        </p:spPr>
      </p:pic>
      <p:sp>
        <p:nvSpPr>
          <p:cNvPr id="56324" name="Прямоугольник 1"/>
          <p:cNvSpPr>
            <a:spLocks noChangeArrowheads="1"/>
          </p:cNvSpPr>
          <p:nvPr/>
        </p:nvSpPr>
        <p:spPr bwMode="auto">
          <a:xfrm>
            <a:off x="1997075" y="133350"/>
            <a:ext cx="6837363" cy="830263"/>
          </a:xfrm>
          <a:prstGeom prst="rect">
            <a:avLst/>
          </a:prstGeom>
          <a:noFill/>
          <a:ln w="9525">
            <a:noFill/>
            <a:miter lim="800000"/>
            <a:headEnd/>
            <a:tailEnd/>
          </a:ln>
        </p:spPr>
        <p:txBody>
          <a:bodyPr wrap="none">
            <a:spAutoFit/>
          </a:bodyPr>
          <a:lstStyle/>
          <a:p>
            <a:r>
              <a:rPr lang="vi-VN" sz="4800" b="1">
                <a:solidFill>
                  <a:srgbClr val="FFFF00"/>
                </a:solidFill>
                <a:latin typeface="Times New Roman" pitchFamily="18" charset="0"/>
                <a:cs typeface="Times New Roman" pitchFamily="18" charset="0"/>
              </a:rPr>
              <a:t>Valori optime în încăpere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a:xfrm>
            <a:off x="1258888" y="0"/>
            <a:ext cx="7885112" cy="1143000"/>
          </a:xfrm>
        </p:spPr>
        <p:txBody>
          <a:bodyPr/>
          <a:lstStyle/>
          <a:p>
            <a:pPr eaLnBrk="1" hangingPunct="1"/>
            <a:r>
              <a:rPr lang="ro-RO" b="1" smtClean="0">
                <a:solidFill>
                  <a:srgbClr val="FFFF00"/>
                </a:solidFill>
              </a:rPr>
              <a:t>PRESIUNEA ATMOSFERICĂ</a:t>
            </a:r>
            <a:endParaRPr lang="ru-RU" b="1" smtClean="0">
              <a:solidFill>
                <a:srgbClr val="FFFF00"/>
              </a:solidFill>
            </a:endParaRPr>
          </a:p>
        </p:txBody>
      </p:sp>
      <p:pic>
        <p:nvPicPr>
          <p:cNvPr id="57346" name="Picture 2" descr="https://images5.okr.ro/auctions.v3/700_700/2012/04/17/1/3/692043931676601544941765-4650125-700_700.jpg">
            <a:hlinkClick r:id="rId2"/>
          </p:cNvPr>
          <p:cNvPicPr>
            <a:picLocks noChangeAspect="1" noChangeArrowheads="1"/>
          </p:cNvPicPr>
          <p:nvPr/>
        </p:nvPicPr>
        <p:blipFill>
          <a:blip r:embed="rId3"/>
          <a:srcRect/>
          <a:stretch>
            <a:fillRect/>
          </a:stretch>
        </p:blipFill>
        <p:spPr bwMode="auto">
          <a:xfrm>
            <a:off x="0" y="1962150"/>
            <a:ext cx="3333750" cy="3228975"/>
          </a:xfrm>
          <a:prstGeom prst="rect">
            <a:avLst/>
          </a:prstGeom>
          <a:noFill/>
          <a:ln w="9525">
            <a:noFill/>
            <a:miter lim="800000"/>
            <a:headEnd/>
            <a:tailEnd/>
          </a:ln>
        </p:spPr>
      </p:pic>
      <p:sp>
        <p:nvSpPr>
          <p:cNvPr id="33795" name="Rectangle 3"/>
          <p:cNvSpPr>
            <a:spLocks noGrp="1"/>
          </p:cNvSpPr>
          <p:nvPr>
            <p:ph type="body" idx="1"/>
          </p:nvPr>
        </p:nvSpPr>
        <p:spPr>
          <a:xfrm>
            <a:off x="3275856" y="1484784"/>
            <a:ext cx="5410944" cy="4752528"/>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lnSpc>
                <a:spcPct val="90000"/>
              </a:lnSpc>
              <a:defRPr/>
            </a:pPr>
            <a:r>
              <a:rPr lang="ro-RO" sz="2800" dirty="0" smtClean="0">
                <a:latin typeface="Times New Roman" pitchFamily="18" charset="0"/>
                <a:cs typeface="Times New Roman" pitchFamily="18" charset="0"/>
              </a:rPr>
              <a:t>Presiunea este forţa de apăsare pe care o exercită aerul atmosferic asupra unităţii de suprafaţă. La nivelul mării, la latitudinea de 45 grade şi la temperatura de 00C, înălţimea coloanei de mercur este de 760 mm (presiune atmosferică normală).</a:t>
            </a:r>
          </a:p>
          <a:p>
            <a:pPr algn="just" eaLnBrk="1" hangingPunct="1">
              <a:lnSpc>
                <a:spcPct val="90000"/>
              </a:lnSpc>
              <a:defRPr/>
            </a:pPr>
            <a:r>
              <a:rPr lang="ro-RO" sz="2800" dirty="0" smtClean="0">
                <a:latin typeface="Times New Roman" pitchFamily="18" charset="0"/>
                <a:cs typeface="Times New Roman" pitchFamily="18" charset="0"/>
              </a:rPr>
              <a:t>Exprimarea se face fie în milimetri coloană de mercur, fie în milibari (750 mmHg=1000 </a:t>
            </a:r>
            <a:r>
              <a:rPr lang="ro-RO" sz="2800" dirty="0" err="1" smtClean="0">
                <a:latin typeface="Times New Roman" pitchFamily="18" charset="0"/>
                <a:cs typeface="Times New Roman" pitchFamily="18" charset="0"/>
              </a:rPr>
              <a:t>mb</a:t>
            </a:r>
            <a:r>
              <a:rPr lang="ro-RO" sz="2800"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233D626-A266-4BF1-BAC8-C58497822D76}"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1"/>
          </p:nvPr>
        </p:nvSpPr>
        <p:spPr>
          <a:xfrm>
            <a:off x="467544" y="1340768"/>
            <a:ext cx="8229600" cy="4968552"/>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defRPr/>
            </a:pPr>
            <a:r>
              <a:rPr lang="ro-RO" sz="2800" dirty="0" smtClean="0">
                <a:latin typeface="Times New Roman" pitchFamily="18" charset="0"/>
                <a:cs typeface="Times New Roman" pitchFamily="18" charset="0"/>
              </a:rPr>
              <a:t>Pe glob există regiuni cu presiune atmosferică ridicată (mase de aer rece</a:t>
            </a:r>
            <a:r>
              <a:rPr lang="ro-RO" sz="2800" i="1" dirty="0" smtClean="0">
                <a:solidFill>
                  <a:schemeClr val="tx2">
                    <a:lumMod val="75000"/>
                  </a:schemeClr>
                </a:solidFill>
                <a:latin typeface="Times New Roman" pitchFamily="18" charset="0"/>
                <a:cs typeface="Times New Roman" pitchFamily="18" charset="0"/>
              </a:rPr>
              <a:t>), </a:t>
            </a:r>
            <a:r>
              <a:rPr lang="ro-RO" sz="2800" b="1" i="1" dirty="0" smtClean="0">
                <a:solidFill>
                  <a:schemeClr val="tx2">
                    <a:lumMod val="75000"/>
                  </a:schemeClr>
                </a:solidFill>
                <a:latin typeface="Times New Roman" pitchFamily="18" charset="0"/>
                <a:cs typeface="Times New Roman" pitchFamily="18" charset="0"/>
              </a:rPr>
              <a:t>numite maxime barometrice, </a:t>
            </a:r>
            <a:r>
              <a:rPr lang="ro-RO" sz="2800" b="1" i="1" u="sng" dirty="0" smtClean="0">
                <a:solidFill>
                  <a:schemeClr val="tx2">
                    <a:lumMod val="75000"/>
                  </a:schemeClr>
                </a:solidFill>
                <a:latin typeface="Times New Roman" pitchFamily="18" charset="0"/>
                <a:cs typeface="Times New Roman" pitchFamily="18" charset="0"/>
              </a:rPr>
              <a:t>anticicloni</a:t>
            </a:r>
            <a:r>
              <a:rPr lang="ro-RO" sz="2800" i="1" u="sng" dirty="0" smtClean="0">
                <a:solidFill>
                  <a:schemeClr val="tx2">
                    <a:lumMod val="75000"/>
                  </a:schemeClr>
                </a:solidFill>
                <a:latin typeface="Times New Roman" pitchFamily="18" charset="0"/>
                <a:cs typeface="Times New Roman" pitchFamily="18" charset="0"/>
              </a:rPr>
              <a:t>,</a:t>
            </a:r>
            <a:r>
              <a:rPr lang="ro-RO" sz="2800" dirty="0" smtClean="0">
                <a:latin typeface="Times New Roman" pitchFamily="18" charset="0"/>
                <a:cs typeface="Times New Roman" pitchFamily="18" charset="0"/>
              </a:rPr>
              <a:t> situate la poli şi regiuni cu presiune scăzută (mase de aer cald), </a:t>
            </a:r>
            <a:r>
              <a:rPr lang="ro-RO" sz="2800" b="1" i="1" dirty="0" smtClean="0">
                <a:solidFill>
                  <a:schemeClr val="tx2">
                    <a:lumMod val="75000"/>
                  </a:schemeClr>
                </a:solidFill>
                <a:latin typeface="Times New Roman" pitchFamily="18" charset="0"/>
                <a:cs typeface="Times New Roman" pitchFamily="18" charset="0"/>
              </a:rPr>
              <a:t>numite minime barometrice, </a:t>
            </a:r>
            <a:r>
              <a:rPr lang="ro-RO" sz="2800" b="1" i="1" u="sng" dirty="0" smtClean="0">
                <a:solidFill>
                  <a:schemeClr val="tx2">
                    <a:lumMod val="75000"/>
                  </a:schemeClr>
                </a:solidFill>
                <a:latin typeface="Times New Roman" pitchFamily="18" charset="0"/>
                <a:cs typeface="Times New Roman" pitchFamily="18" charset="0"/>
              </a:rPr>
              <a:t>cicloni</a:t>
            </a:r>
            <a:r>
              <a:rPr lang="ro-RO" sz="2800" b="1" i="1" dirty="0" smtClean="0">
                <a:solidFill>
                  <a:schemeClr val="tx2">
                    <a:lumMod val="75000"/>
                  </a:schemeClr>
                </a:solidFill>
                <a:latin typeface="Times New Roman" pitchFamily="18" charset="0"/>
                <a:cs typeface="Times New Roman" pitchFamily="18" charset="0"/>
              </a:rPr>
              <a:t>,</a:t>
            </a:r>
            <a:r>
              <a:rPr lang="ro-RO" sz="2800" dirty="0" smtClean="0">
                <a:latin typeface="Times New Roman" pitchFamily="18" charset="0"/>
                <a:cs typeface="Times New Roman" pitchFamily="18" charset="0"/>
              </a:rPr>
              <a:t> situate la ecuator.</a:t>
            </a:r>
          </a:p>
          <a:p>
            <a:pPr algn="just" eaLnBrk="1" hangingPunct="1">
              <a:defRPr/>
            </a:pPr>
            <a:r>
              <a:rPr lang="ro-RO" sz="2800" b="1" i="1" u="sng" dirty="0" smtClean="0">
                <a:solidFill>
                  <a:schemeClr val="tx2">
                    <a:lumMod val="75000"/>
                  </a:schemeClr>
                </a:solidFill>
                <a:latin typeface="Times New Roman" pitchFamily="18" charset="0"/>
                <a:cs typeface="Times New Roman" pitchFamily="18" charset="0"/>
              </a:rPr>
              <a:t>Masele de aer reprezintă </a:t>
            </a:r>
            <a:r>
              <a:rPr lang="ro-RO" sz="2800" dirty="0" smtClean="0">
                <a:latin typeface="Times New Roman" pitchFamily="18" charset="0"/>
                <a:cs typeface="Times New Roman" pitchFamily="18" charset="0"/>
              </a:rPr>
              <a:t>întinderi mari de aer cu temperatură şi umiditate relativ constante pe orizontală. </a:t>
            </a:r>
          </a:p>
          <a:p>
            <a:pPr algn="just" eaLnBrk="1" hangingPunct="1">
              <a:defRPr/>
            </a:pPr>
            <a:r>
              <a:rPr lang="ro-RO" sz="2800" dirty="0" smtClean="0">
                <a:latin typeface="Times New Roman" pitchFamily="18" charset="0"/>
                <a:cs typeface="Times New Roman" pitchFamily="18" charset="0"/>
              </a:rPr>
              <a:t>Zonele de separaţie dintre mase se </a:t>
            </a:r>
            <a:r>
              <a:rPr lang="ro-RO" sz="2800" b="1" i="1" dirty="0" smtClean="0">
                <a:solidFill>
                  <a:schemeClr val="tx2">
                    <a:lumMod val="75000"/>
                  </a:schemeClr>
                </a:solidFill>
                <a:latin typeface="Times New Roman" pitchFamily="18" charset="0"/>
                <a:cs typeface="Times New Roman" pitchFamily="18" charset="0"/>
              </a:rPr>
              <a:t>numesc </a:t>
            </a:r>
            <a:r>
              <a:rPr lang="ro-RO" sz="2800" b="1" i="1" u="sng" dirty="0" smtClean="0">
                <a:solidFill>
                  <a:schemeClr val="tx2">
                    <a:lumMod val="75000"/>
                  </a:schemeClr>
                </a:solidFill>
                <a:latin typeface="Times New Roman" pitchFamily="18" charset="0"/>
                <a:cs typeface="Times New Roman" pitchFamily="18" charset="0"/>
              </a:rPr>
              <a:t>fronturi </a:t>
            </a:r>
            <a:r>
              <a:rPr lang="ro-RO" sz="2800" dirty="0" smtClean="0">
                <a:latin typeface="Times New Roman" pitchFamily="18" charset="0"/>
                <a:cs typeface="Times New Roman" pitchFamily="18" charset="0"/>
              </a:rPr>
              <a:t>atmosferice (calde, reci, mixte), la nivelul lor producându-se schimbările de vreme.</a:t>
            </a:r>
            <a:endParaRPr lang="ru-RU" sz="28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95E61264-E8A4-4734-AB89-42CBF4075A7E}"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1258888" y="0"/>
            <a:ext cx="7885112" cy="1143000"/>
          </a:xfrm>
        </p:spPr>
        <p:txBody>
          <a:bodyPr/>
          <a:lstStyle/>
          <a:p>
            <a:pPr eaLnBrk="1" hangingPunct="1"/>
            <a:r>
              <a:rPr lang="ro-RO" sz="4000" b="1" smtClean="0">
                <a:solidFill>
                  <a:srgbClr val="FFFF00"/>
                </a:solidFill>
                <a:latin typeface="Times New Roman" pitchFamily="18" charset="0"/>
                <a:cs typeface="Times New Roman" pitchFamily="18" charset="0"/>
              </a:rPr>
              <a:t>Variaţiile presiunii atmosferice. Efecte asupra organismului</a:t>
            </a:r>
            <a:endParaRPr lang="ru-RU" sz="4000" b="1" smtClean="0">
              <a:solidFill>
                <a:srgbClr val="FFFF00"/>
              </a:solidFill>
              <a:latin typeface="Times New Roman" pitchFamily="18" charset="0"/>
              <a:cs typeface="Times New Roman" pitchFamily="18" charset="0"/>
            </a:endParaRPr>
          </a:p>
        </p:txBody>
      </p:sp>
      <p:sp>
        <p:nvSpPr>
          <p:cNvPr id="35843" name="Rectangle 3"/>
          <p:cNvSpPr>
            <a:spLocks noGrp="1"/>
          </p:cNvSpPr>
          <p:nvPr>
            <p:ph type="body"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lnSpc>
                <a:spcPct val="90000"/>
              </a:lnSpc>
              <a:defRPr/>
            </a:pPr>
            <a:r>
              <a:rPr lang="ro-RO" sz="2800" b="1" i="1" u="sng" dirty="0" smtClean="0">
                <a:solidFill>
                  <a:schemeClr val="accent2">
                    <a:lumMod val="50000"/>
                  </a:schemeClr>
                </a:solidFill>
                <a:latin typeface="Times New Roman" pitchFamily="18" charset="0"/>
                <a:cs typeface="Times New Roman" pitchFamily="18" charset="0"/>
              </a:rPr>
              <a:t>Variaţiile presiunii atmosferice </a:t>
            </a:r>
            <a:r>
              <a:rPr lang="ro-RO" sz="2800" dirty="0" smtClean="0">
                <a:latin typeface="Times New Roman" pitchFamily="18" charset="0"/>
                <a:cs typeface="Times New Roman" pitchFamily="18" charset="0"/>
              </a:rPr>
              <a:t>determină variaţii ale presiunii parţiale ale gazelor componente ale aerului (oxigen, azot). Presiunea crescută influenţează persoanele care lucrează ca mineri sau scafandrii, iar o presiune atmosferică scăzută pune probleme de adaptare la altitudine. </a:t>
            </a:r>
          </a:p>
          <a:p>
            <a:pPr algn="just" eaLnBrk="1" hangingPunct="1">
              <a:lnSpc>
                <a:spcPct val="90000"/>
              </a:lnSpc>
              <a:defRPr/>
            </a:pPr>
            <a:r>
              <a:rPr lang="ro-RO" sz="2800" dirty="0" smtClean="0">
                <a:latin typeface="Times New Roman" pitchFamily="18" charset="0"/>
                <a:cs typeface="Times New Roman" pitchFamily="18" charset="0"/>
              </a:rPr>
              <a:t>Organismul este adaptat fiziologic la variaţiile mici de presiune. Variaţiile mai mari, cu amplitudine de 20-40 mmHg apărute la intervale scurte de timp, nu produc dezechilibre fiziologice la persoanele sănătoase</a:t>
            </a:r>
            <a:r>
              <a:rPr lang="ru-RU" sz="2800" dirty="0" smtClean="0">
                <a:latin typeface="Times New Roman" pitchFamily="18" charset="0"/>
                <a:cs typeface="Times New Roman" pitchFamily="18" charset="0"/>
              </a:rPr>
              <a:t> </a:t>
            </a:r>
          </a:p>
        </p:txBody>
      </p:sp>
      <p:sp>
        <p:nvSpPr>
          <p:cNvPr id="4" name="Номер слайда 3"/>
          <p:cNvSpPr>
            <a:spLocks noGrp="1"/>
          </p:cNvSpPr>
          <p:nvPr>
            <p:ph type="sldNum" sz="quarter" idx="12"/>
          </p:nvPr>
        </p:nvSpPr>
        <p:spPr/>
        <p:txBody>
          <a:bodyPr/>
          <a:lstStyle/>
          <a:p>
            <a:pPr>
              <a:defRPr/>
            </a:pPr>
            <a:fld id="{D37AF7B0-2708-4FF9-8E22-BF643FBE3FAD}"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ro-RO"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In </a:t>
            </a:r>
            <a:r>
              <a:rPr lang="vi-VN" dirty="0">
                <a:latin typeface="Times New Roman" pitchFamily="18" charset="0"/>
                <a:cs typeface="Times New Roman" pitchFamily="18" charset="0"/>
              </a:rPr>
              <a:t>paralel cu factorii periculoşi şi nocivi, condiţiile de muncă sunt determinate de anturajul de producere sau caracterul muncii. </a:t>
            </a:r>
            <a:endParaRPr lang="ro-RO" dirty="0" smtClean="0">
              <a:latin typeface="Times New Roman" pitchFamily="18" charset="0"/>
              <a:cs typeface="Times New Roman" pitchFamily="18" charset="0"/>
            </a:endParaRPr>
          </a:p>
          <a:p>
            <a:pPr marL="0" indent="0" algn="just" eaLnBrk="1" hangingPunct="1">
              <a:buFont typeface="Arial" charset="0"/>
              <a:buNone/>
              <a:defRPr/>
            </a:pPr>
            <a:r>
              <a:rPr lang="ro-RO" dirty="0">
                <a:latin typeface="Times New Roman" pitchFamily="18" charset="0"/>
                <a:cs typeface="Times New Roman" pitchFamily="18" charset="0"/>
              </a:rPr>
              <a:t>	</a:t>
            </a:r>
            <a:r>
              <a:rPr lang="vi-VN" dirty="0" smtClean="0">
                <a:latin typeface="Times New Roman" pitchFamily="18" charset="0"/>
                <a:cs typeface="Times New Roman" pitchFamily="18" charset="0"/>
              </a:rPr>
              <a:t>Capacitatea </a:t>
            </a:r>
            <a:r>
              <a:rPr lang="vi-VN" dirty="0">
                <a:latin typeface="Times New Roman" pitchFamily="18" charset="0"/>
                <a:cs typeface="Times New Roman" pitchFamily="18" charset="0"/>
              </a:rPr>
              <a:t>de muncă şi sănătatea muncitorilor sunt influenţate de caracterul muncii, organizarea ei, interrelaţiile din colectivele de muncă şi organizarea locurilor de muncă.</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F4284550-3D2C-43E0-A377-3079430EA9E7}"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a:xfrm>
            <a:off x="1258888" y="0"/>
            <a:ext cx="7885112" cy="1143000"/>
          </a:xfrm>
        </p:spPr>
        <p:txBody>
          <a:bodyPr/>
          <a:lstStyle/>
          <a:p>
            <a:pPr eaLnBrk="1" hangingPunct="1"/>
            <a:r>
              <a:rPr lang="ro-RO" sz="4000" b="1" smtClean="0">
                <a:solidFill>
                  <a:srgbClr val="FFFF00"/>
                </a:solidFill>
              </a:rPr>
              <a:t>ELECTRICITATEA ATMOSFERICĂ</a:t>
            </a:r>
            <a:endParaRPr lang="ru-RU" sz="4000" b="1" smtClean="0">
              <a:solidFill>
                <a:srgbClr val="FFFF00"/>
              </a:solidFill>
            </a:endParaRPr>
          </a:p>
        </p:txBody>
      </p:sp>
      <p:sp>
        <p:nvSpPr>
          <p:cNvPr id="36867" name="Rectangle 3"/>
          <p:cNvSpPr>
            <a:spLocks noGrp="1"/>
          </p:cNvSpPr>
          <p:nvPr>
            <p:ph type="body" idx="1"/>
          </p:nvPr>
        </p:nvSpPr>
        <p:spPr>
          <a:xfrm>
            <a:off x="539552" y="1412776"/>
            <a:ext cx="8229600" cy="4968552"/>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lnSpc>
                <a:spcPct val="80000"/>
              </a:lnSpc>
              <a:buFont typeface="Arial" charset="0"/>
              <a:buNone/>
              <a:defRPr/>
            </a:pPr>
            <a:r>
              <a:rPr lang="ro-RO" sz="2400" dirty="0" smtClean="0">
                <a:latin typeface="Times New Roman" pitchFamily="18" charset="0"/>
                <a:cs typeface="Times New Roman" pitchFamily="18" charset="0"/>
              </a:rPr>
              <a:t>	Formele de manifestare ale electricităţii atmosferice sunt aeroionizarea, câmpul electric terestru, fenomenele electrice de furtună (orajoase) şi câmpul magnetic terestru.</a:t>
            </a:r>
          </a:p>
          <a:p>
            <a:pPr algn="just" eaLnBrk="1" hangingPunct="1">
              <a:lnSpc>
                <a:spcPct val="80000"/>
              </a:lnSpc>
              <a:buFont typeface="Arial" charset="0"/>
              <a:buNone/>
              <a:defRPr/>
            </a:pPr>
            <a:endParaRPr lang="ro-RO" sz="2400" b="1" dirty="0" smtClean="0">
              <a:latin typeface="Times New Roman" pitchFamily="18" charset="0"/>
              <a:cs typeface="Times New Roman" pitchFamily="18" charset="0"/>
            </a:endParaRPr>
          </a:p>
          <a:p>
            <a:pPr algn="ctr" eaLnBrk="1" hangingPunct="1">
              <a:lnSpc>
                <a:spcPct val="80000"/>
              </a:lnSpc>
              <a:buFont typeface="Arial" charset="0"/>
              <a:buNone/>
              <a:defRPr/>
            </a:pPr>
            <a:r>
              <a:rPr lang="ro-RO" sz="2400" b="1" i="1" dirty="0" smtClean="0">
                <a:solidFill>
                  <a:srgbClr val="C00000"/>
                </a:solidFill>
                <a:latin typeface="Times New Roman" pitchFamily="18" charset="0"/>
                <a:cs typeface="Times New Roman" pitchFamily="18" charset="0"/>
              </a:rPr>
              <a:t>Aeroionizarea</a:t>
            </a:r>
            <a:endParaRPr lang="ro-RO" sz="2400" i="1" dirty="0" smtClean="0">
              <a:solidFill>
                <a:srgbClr val="C00000"/>
              </a:solidFill>
              <a:latin typeface="Times New Roman" pitchFamily="18" charset="0"/>
              <a:cs typeface="Times New Roman" pitchFamily="18" charset="0"/>
            </a:endParaRPr>
          </a:p>
          <a:p>
            <a:pPr algn="just" eaLnBrk="1" hangingPunct="1">
              <a:lnSpc>
                <a:spcPct val="80000"/>
              </a:lnSpc>
              <a:buFont typeface="Arial" charset="0"/>
              <a:buNone/>
              <a:defRPr/>
            </a:pPr>
            <a:r>
              <a:rPr lang="ro-RO" sz="2400" dirty="0" smtClean="0">
                <a:latin typeface="Times New Roman" pitchFamily="18" charset="0"/>
                <a:cs typeface="Times New Roman" pitchFamily="18" charset="0"/>
              </a:rPr>
              <a:t>	Reprezintă prezenţa în aer a particulelor încărcate electric (ioni).</a:t>
            </a:r>
            <a:endParaRPr lang="ro-RO" sz="2400" i="1" dirty="0" smtClean="0">
              <a:latin typeface="Times New Roman" pitchFamily="18" charset="0"/>
              <a:cs typeface="Times New Roman" pitchFamily="18" charset="0"/>
            </a:endParaRPr>
          </a:p>
          <a:p>
            <a:pPr algn="ctr" eaLnBrk="1" hangingPunct="1">
              <a:lnSpc>
                <a:spcPct val="80000"/>
              </a:lnSpc>
              <a:buFont typeface="Arial" charset="0"/>
              <a:buNone/>
              <a:defRPr/>
            </a:pPr>
            <a:r>
              <a:rPr lang="ro-RO" sz="2400" b="1" i="1" u="sng" dirty="0" smtClean="0">
                <a:solidFill>
                  <a:srgbClr val="C00000"/>
                </a:solidFill>
                <a:latin typeface="Times New Roman" pitchFamily="18" charset="0"/>
                <a:cs typeface="Times New Roman" pitchFamily="18" charset="0"/>
              </a:rPr>
              <a:t>Factorii ionizanţi ai aerului</a:t>
            </a:r>
            <a:endParaRPr lang="ro-RO" sz="2400" b="1" u="sng" dirty="0" smtClean="0">
              <a:solidFill>
                <a:srgbClr val="C00000"/>
              </a:solidFill>
              <a:latin typeface="Times New Roman" pitchFamily="18" charset="0"/>
              <a:cs typeface="Times New Roman" pitchFamily="18" charset="0"/>
            </a:endParaRPr>
          </a:p>
          <a:p>
            <a:pPr algn="just" eaLnBrk="1" hangingPunct="1">
              <a:lnSpc>
                <a:spcPct val="80000"/>
              </a:lnSpc>
              <a:defRPr/>
            </a:pPr>
            <a:r>
              <a:rPr lang="ro-RO" sz="2400" b="1" dirty="0" smtClean="0">
                <a:solidFill>
                  <a:srgbClr val="C00000"/>
                </a:solidFill>
                <a:latin typeface="Times New Roman" pitchFamily="18" charset="0"/>
                <a:cs typeface="Times New Roman" pitchFamily="18" charset="0"/>
              </a:rPr>
              <a:t>Telurici</a:t>
            </a:r>
            <a:r>
              <a:rPr lang="ro-RO" sz="2400" dirty="0" smtClean="0">
                <a:latin typeface="Times New Roman" pitchFamily="18" charset="0"/>
                <a:cs typeface="Times New Roman" pitchFamily="18" charset="0"/>
              </a:rPr>
              <a:t> (substanţele radioactive din sol, aer, apă, materialele de construcţii; pulverizarea sau evaporarea apei; câmpul electric terestru; descărcările electrice; furtunile, combustiile naturale sau artificiale; fotosinteza plantelor; frecarea frunzelor arborilor, a acelor de pin).</a:t>
            </a:r>
          </a:p>
          <a:p>
            <a:pPr algn="just" eaLnBrk="1" hangingPunct="1">
              <a:lnSpc>
                <a:spcPct val="80000"/>
              </a:lnSpc>
              <a:defRPr/>
            </a:pPr>
            <a:r>
              <a:rPr lang="ro-RO" sz="2400" b="1" dirty="0" smtClean="0">
                <a:solidFill>
                  <a:srgbClr val="C00000"/>
                </a:solidFill>
                <a:latin typeface="Times New Roman" pitchFamily="18" charset="0"/>
                <a:cs typeface="Times New Roman" pitchFamily="18" charset="0"/>
              </a:rPr>
              <a:t>Cosmici</a:t>
            </a:r>
            <a:r>
              <a:rPr lang="ro-RO" sz="2400" dirty="0" smtClean="0">
                <a:latin typeface="Times New Roman" pitchFamily="18" charset="0"/>
                <a:cs typeface="Times New Roman" pitchFamily="18" charset="0"/>
              </a:rPr>
              <a:t> (radiaţiile corpusculare solare; radiaţiile electromagnetice, infraroşii, ultraviolete, X, gamma</a:t>
            </a:r>
            <a:r>
              <a:rPr lang="ro-RO" sz="2000" dirty="0" smtClean="0"/>
              <a:t>).</a:t>
            </a:r>
            <a:endParaRPr lang="ru-RU" sz="2000" dirty="0" smtClean="0"/>
          </a:p>
        </p:txBody>
      </p:sp>
      <p:sp>
        <p:nvSpPr>
          <p:cNvPr id="4" name="Номер слайда 3"/>
          <p:cNvSpPr>
            <a:spLocks noGrp="1"/>
          </p:cNvSpPr>
          <p:nvPr>
            <p:ph type="sldNum" sz="quarter" idx="12"/>
          </p:nvPr>
        </p:nvSpPr>
        <p:spPr/>
        <p:txBody>
          <a:bodyPr/>
          <a:lstStyle/>
          <a:p>
            <a:pPr>
              <a:defRPr/>
            </a:pPr>
            <a:fld id="{8C6E4CB9-76F7-43DB-9580-D15F616A40E2}"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1258888" y="0"/>
            <a:ext cx="7885112" cy="1143000"/>
          </a:xfrm>
        </p:spPr>
        <p:txBody>
          <a:bodyPr/>
          <a:lstStyle/>
          <a:p>
            <a:pPr eaLnBrk="1" hangingPunct="1"/>
            <a:r>
              <a:rPr lang="ro-RO" sz="4800" b="1" smtClean="0">
                <a:solidFill>
                  <a:srgbClr val="FFFF00"/>
                </a:solidFill>
                <a:latin typeface="Times New Roman" pitchFamily="18" charset="0"/>
                <a:cs typeface="Times New Roman" pitchFamily="18" charset="0"/>
              </a:rPr>
              <a:t>Câmpul electric terestru</a:t>
            </a:r>
            <a:r>
              <a:rPr lang="ro-RO" sz="4800" smtClean="0">
                <a:solidFill>
                  <a:srgbClr val="FFFF00"/>
                </a:solidFill>
                <a:latin typeface="Times New Roman" pitchFamily="18" charset="0"/>
                <a:cs typeface="Times New Roman" pitchFamily="18" charset="0"/>
              </a:rPr>
              <a:t> </a:t>
            </a:r>
            <a:endParaRPr lang="ru-RU" sz="4800" smtClean="0">
              <a:solidFill>
                <a:srgbClr val="FFFF00"/>
              </a:solidFill>
              <a:latin typeface="Times New Roman" pitchFamily="18" charset="0"/>
              <a:cs typeface="Times New Roman" pitchFamily="18" charset="0"/>
            </a:endParaRPr>
          </a:p>
        </p:txBody>
      </p:sp>
      <p:sp>
        <p:nvSpPr>
          <p:cNvPr id="37891" name="Rectangle 3"/>
          <p:cNvSpPr>
            <a:spLocks noGrp="1"/>
          </p:cNvSpPr>
          <p:nvPr>
            <p:ph type="body"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algn="just" eaLnBrk="1" hangingPunct="1">
              <a:lnSpc>
                <a:spcPct val="80000"/>
              </a:lnSpc>
              <a:defRPr/>
            </a:pPr>
            <a:r>
              <a:rPr lang="ro-RO" sz="2400" dirty="0" smtClean="0">
                <a:latin typeface="Times New Roman" pitchFamily="18" charset="0"/>
                <a:cs typeface="Times New Roman" pitchFamily="18" charset="0"/>
              </a:rPr>
              <a:t>Este reprezentat de diferenţa de potenţial electric existentă între suprafaţa solului (încărcată electric negativ) şi aerul atmosferic din apropierea solului (încărcat electric pozitiv). Această diferenţă de potenţial creşte proporţional cu altitudinea.</a:t>
            </a:r>
            <a:endParaRPr lang="ro-RO" sz="2400" i="1" dirty="0" smtClean="0">
              <a:latin typeface="Times New Roman" pitchFamily="18" charset="0"/>
              <a:cs typeface="Times New Roman" pitchFamily="18" charset="0"/>
            </a:endParaRPr>
          </a:p>
          <a:p>
            <a:pPr algn="just" eaLnBrk="1" hangingPunct="1">
              <a:lnSpc>
                <a:spcPct val="80000"/>
              </a:lnSpc>
              <a:defRPr/>
            </a:pPr>
            <a:r>
              <a:rPr lang="ro-RO" sz="2400" b="1" i="1" dirty="0" smtClean="0">
                <a:solidFill>
                  <a:srgbClr val="C00000"/>
                </a:solidFill>
                <a:latin typeface="Times New Roman" pitchFamily="18" charset="0"/>
                <a:cs typeface="Times New Roman" pitchFamily="18" charset="0"/>
              </a:rPr>
              <a:t>Efectele asupra sănătăţii:</a:t>
            </a:r>
            <a:r>
              <a:rPr lang="ro-RO" sz="2400" b="1" dirty="0" smtClean="0">
                <a:solidFill>
                  <a:srgbClr val="C00000"/>
                </a:solidFill>
                <a:latin typeface="Times New Roman" pitchFamily="18" charset="0"/>
                <a:cs typeface="Times New Roman" pitchFamily="18" charset="0"/>
              </a:rPr>
              <a:t> </a:t>
            </a:r>
            <a:r>
              <a:rPr lang="ro-RO" sz="2400" dirty="0" smtClean="0">
                <a:latin typeface="Times New Roman" pitchFamily="18" charset="0"/>
                <a:cs typeface="Times New Roman" pitchFamily="18" charset="0"/>
              </a:rPr>
              <a:t>nu sunt bine precizate.</a:t>
            </a:r>
          </a:p>
          <a:p>
            <a:pPr algn="just" eaLnBrk="1" hangingPunct="1">
              <a:lnSpc>
                <a:spcPct val="80000"/>
              </a:lnSpc>
              <a:defRPr/>
            </a:pPr>
            <a:r>
              <a:rPr lang="ro-RO" sz="2400" dirty="0" smtClean="0">
                <a:latin typeface="Times New Roman" pitchFamily="18" charset="0"/>
                <a:cs typeface="Times New Roman" pitchFamily="18" charset="0"/>
              </a:rPr>
              <a:t>Se presupune că influenţează defavorabil sistemul nervos vegetativ. Creşterea bruscă a câmpului electric terestru pe timp de furtună, sau premergător furtunii produce alterarea stării generale a bolnavilor cardiaci şi a persoanelor meteoro-sensibile.</a:t>
            </a:r>
          </a:p>
          <a:p>
            <a:pPr algn="just" eaLnBrk="1" hangingPunct="1">
              <a:lnSpc>
                <a:spcPct val="80000"/>
              </a:lnSpc>
              <a:defRPr/>
            </a:pPr>
            <a:r>
              <a:rPr lang="ro-RO" sz="2400" dirty="0" smtClean="0">
                <a:latin typeface="Times New Roman" pitchFamily="18" charset="0"/>
                <a:cs typeface="Times New Roman" pitchFamily="18" charset="0"/>
              </a:rPr>
              <a:t>În încăperi nu există câmp electric şi de aceea pot apărea migrene, astenie, tulburări circulatorii, tulburări digestive etc.</a:t>
            </a:r>
            <a:endParaRPr lang="ru-RU" sz="24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7A0D1D3-297C-46D9-99D0-660501675F3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914400" y="0"/>
            <a:ext cx="8229600" cy="1143000"/>
          </a:xfrm>
        </p:spPr>
        <p:txBody>
          <a:bodyPr/>
          <a:lstStyle/>
          <a:p>
            <a:pPr eaLnBrk="1" hangingPunct="1"/>
            <a:r>
              <a:rPr lang="ro-RO" i="1" smtClean="0"/>
              <a:t/>
            </a:r>
            <a:br>
              <a:rPr lang="ro-RO" i="1" smtClean="0"/>
            </a:br>
            <a:r>
              <a:rPr lang="ro-RO" sz="3600" b="1" smtClean="0">
                <a:solidFill>
                  <a:srgbClr val="FFFF00"/>
                </a:solidFill>
                <a:latin typeface="Times New Roman" pitchFamily="18" charset="0"/>
                <a:cs typeface="Times New Roman" pitchFamily="18" charset="0"/>
              </a:rPr>
              <a:t>Efectele asupra sănătăţii ale furtunilor magnetice</a:t>
            </a:r>
            <a:r>
              <a:rPr lang="ro-RO" smtClean="0"/>
              <a:t/>
            </a:r>
            <a:br>
              <a:rPr lang="ro-RO" smtClean="0"/>
            </a:br>
            <a:endParaRPr lang="ru-RU" smtClean="0"/>
          </a:p>
        </p:txBody>
      </p:sp>
      <p:sp>
        <p:nvSpPr>
          <p:cNvPr id="40963" name="Rectangle 3"/>
          <p:cNvSpPr>
            <a:spLocks noGrp="1"/>
          </p:cNvSpPr>
          <p:nvPr>
            <p:ph type="body"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eaLnBrk="1" hangingPunct="1">
              <a:defRPr/>
            </a:pPr>
            <a:r>
              <a:rPr lang="ro-RO" sz="2800" dirty="0" smtClean="0"/>
              <a:t>creşterea mortalităţii</a:t>
            </a:r>
          </a:p>
          <a:p>
            <a:pPr eaLnBrk="1" hangingPunct="1">
              <a:defRPr/>
            </a:pPr>
            <a:r>
              <a:rPr lang="ro-RO" sz="2800" dirty="0" smtClean="0"/>
              <a:t>creşterea incidenţei bolilor psihice (schizofrenie, psihoze maniaco-depresive) </a:t>
            </a:r>
          </a:p>
          <a:p>
            <a:pPr eaLnBrk="1" hangingPunct="1">
              <a:defRPr/>
            </a:pPr>
            <a:r>
              <a:rPr lang="ro-RO" sz="2800" dirty="0" smtClean="0"/>
              <a:t>perturbarea activităţii electrice a creierului cu declanşarea crizelor de epilepsie</a:t>
            </a:r>
          </a:p>
          <a:p>
            <a:pPr eaLnBrk="1" hangingPunct="1">
              <a:defRPr/>
            </a:pPr>
            <a:r>
              <a:rPr lang="ro-RO" sz="2800" dirty="0" smtClean="0"/>
              <a:t>creşterea agresivităţii umane (in aceste perioade apar mai frecvent războaie şi convulsii sociale, sinucideri)</a:t>
            </a:r>
            <a:endParaRPr lang="ru-RU" sz="2800" dirty="0" smtClean="0"/>
          </a:p>
          <a:p>
            <a:pPr eaLnBrk="1" hangingPunct="1">
              <a:defRPr/>
            </a:pPr>
            <a:endParaRPr lang="ru-RU" sz="2800" dirty="0" smtClean="0"/>
          </a:p>
        </p:txBody>
      </p:sp>
      <p:sp>
        <p:nvSpPr>
          <p:cNvPr id="4" name="Номер слайда 3"/>
          <p:cNvSpPr>
            <a:spLocks noGrp="1"/>
          </p:cNvSpPr>
          <p:nvPr>
            <p:ph type="sldNum" sz="quarter" idx="12"/>
          </p:nvPr>
        </p:nvSpPr>
        <p:spPr/>
        <p:txBody>
          <a:bodyPr/>
          <a:lstStyle/>
          <a:p>
            <a:pPr>
              <a:defRPr/>
            </a:pPr>
            <a:fld id="{85B244E9-7D8C-44B7-8B0D-F815ECA7DC12}"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Заголовок 1"/>
          <p:cNvSpPr>
            <a:spLocks noGrp="1"/>
          </p:cNvSpPr>
          <p:nvPr>
            <p:ph type="title"/>
          </p:nvPr>
        </p:nvSpPr>
        <p:spPr>
          <a:xfrm>
            <a:off x="1619250" y="260350"/>
            <a:ext cx="7129463" cy="706438"/>
          </a:xfrm>
        </p:spPr>
        <p:txBody>
          <a:bodyPr/>
          <a:lstStyle/>
          <a:p>
            <a:pPr eaLnBrk="1" hangingPunct="1"/>
            <a:r>
              <a:rPr lang="en-US" b="1" smtClean="0">
                <a:solidFill>
                  <a:srgbClr val="FFFF00"/>
                </a:solidFill>
                <a:latin typeface="Times New Roman" pitchFamily="18" charset="0"/>
                <a:cs typeface="Times New Roman" pitchFamily="18" charset="0"/>
              </a:rPr>
              <a:t>Zgomotul industrial </a:t>
            </a:r>
            <a:endParaRPr lang="ru-RU" b="1" smtClean="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xfrm>
            <a:off x="4211960" y="1556792"/>
            <a:ext cx="4546848" cy="4525963"/>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ctr" eaLnBrk="1" hangingPunct="1">
              <a:buFont typeface="Arial" charset="0"/>
              <a:buNone/>
              <a:defRPr/>
            </a:pPr>
            <a:r>
              <a:rPr lang="vi-VN" dirty="0" smtClean="0"/>
              <a:t>prezintă </a:t>
            </a:r>
            <a:r>
              <a:rPr lang="vi-VN" dirty="0"/>
              <a:t>o totalitate haotică de sunete cu intensitate şi frecvenţă diferită, ce apar in procesul de producere şi influenţează negativ asupra organismului uman. </a:t>
            </a:r>
            <a:endParaRPr lang="ro-RO" dirty="0" smtClean="0"/>
          </a:p>
        </p:txBody>
      </p:sp>
      <p:sp>
        <p:nvSpPr>
          <p:cNvPr id="4" name="Номер слайда 3"/>
          <p:cNvSpPr>
            <a:spLocks noGrp="1"/>
          </p:cNvSpPr>
          <p:nvPr>
            <p:ph type="sldNum" sz="quarter" idx="12"/>
          </p:nvPr>
        </p:nvSpPr>
        <p:spPr/>
        <p:txBody>
          <a:bodyPr/>
          <a:lstStyle/>
          <a:p>
            <a:pPr>
              <a:defRPr/>
            </a:pPr>
            <a:fld id="{D7CE3162-0F81-4F74-9471-CEACBF881BE6}" type="slidenum">
              <a:rPr lang="en-US" smtClean="0"/>
              <a:pPr>
                <a:defRPr/>
              </a:pPr>
              <a:t>43</a:t>
            </a:fld>
            <a:endParaRPr lang="en-US"/>
          </a:p>
        </p:txBody>
      </p:sp>
      <p:pic>
        <p:nvPicPr>
          <p:cNvPr id="63494" name="Picture 2"/>
          <p:cNvPicPr>
            <a:picLocks noChangeAspect="1" noChangeArrowheads="1"/>
          </p:cNvPicPr>
          <p:nvPr/>
        </p:nvPicPr>
        <p:blipFill>
          <a:blip r:embed="rId2"/>
          <a:srcRect/>
          <a:stretch>
            <a:fillRect/>
          </a:stretch>
        </p:blipFill>
        <p:spPr bwMode="auto">
          <a:xfrm>
            <a:off x="539750" y="1628775"/>
            <a:ext cx="3671888" cy="44640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головок 1"/>
          <p:cNvSpPr>
            <a:spLocks noGrp="1"/>
          </p:cNvSpPr>
          <p:nvPr>
            <p:ph type="title"/>
          </p:nvPr>
        </p:nvSpPr>
        <p:spPr>
          <a:xfrm>
            <a:off x="1403350" y="274638"/>
            <a:ext cx="7283450" cy="1143000"/>
          </a:xfrm>
        </p:spPr>
        <p:txBody>
          <a:bodyPr/>
          <a:lstStyle/>
          <a:p>
            <a:pPr eaLnBrk="1" hangingPunct="1"/>
            <a:r>
              <a:rPr lang="fr-FR" sz="3600" b="1" smtClean="0">
                <a:solidFill>
                  <a:srgbClr val="FFFF00"/>
                </a:solidFill>
                <a:latin typeface="Times New Roman" pitchFamily="18" charset="0"/>
                <a:cs typeface="Times New Roman" pitchFamily="18" charset="0"/>
              </a:rPr>
              <a:t>Principalele surse de zgomot sunt: </a:t>
            </a:r>
            <a:br>
              <a:rPr lang="fr-FR" sz="3600" b="1" smtClean="0">
                <a:solidFill>
                  <a:srgbClr val="FFFF00"/>
                </a:solidFill>
                <a:latin typeface="Times New Roman" pitchFamily="18" charset="0"/>
                <a:cs typeface="Times New Roman" pitchFamily="18" charset="0"/>
              </a:rPr>
            </a:br>
            <a:endParaRPr lang="ru-RU" sz="3600" b="1" smtClean="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xfrm>
            <a:off x="457200" y="1556792"/>
            <a:ext cx="8229600" cy="4752528"/>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eaLnBrk="1" hangingPunct="1">
              <a:defRPr/>
            </a:pPr>
            <a:r>
              <a:rPr lang="vi-VN" dirty="0">
                <a:latin typeface="Times New Roman" pitchFamily="18" charset="0"/>
                <a:cs typeface="Times New Roman" pitchFamily="18" charset="0"/>
              </a:rPr>
              <a:t>procesele de tăiere ale metalului, </a:t>
            </a:r>
          </a:p>
          <a:p>
            <a:pPr eaLnBrk="1" hangingPunct="1">
              <a:defRPr/>
            </a:pPr>
            <a:r>
              <a:rPr lang="vi-VN" dirty="0">
                <a:latin typeface="Times New Roman" pitchFamily="18" charset="0"/>
                <a:cs typeface="Times New Roman" pitchFamily="18" charset="0"/>
              </a:rPr>
              <a:t>lemnului, </a:t>
            </a:r>
          </a:p>
          <a:p>
            <a:pPr eaLnBrk="1" hangingPunct="1">
              <a:defRPr/>
            </a:pPr>
            <a:r>
              <a:rPr lang="vi-VN" dirty="0">
                <a:latin typeface="Times New Roman" pitchFamily="18" charset="0"/>
                <a:cs typeface="Times New Roman" pitchFamily="18" charset="0"/>
              </a:rPr>
              <a:t>de nituire, </a:t>
            </a:r>
          </a:p>
          <a:p>
            <a:pPr eaLnBrk="1" hangingPunct="1">
              <a:defRPr/>
            </a:pPr>
            <a:r>
              <a:rPr lang="vi-VN" dirty="0">
                <a:latin typeface="Times New Roman" pitchFamily="18" charset="0"/>
                <a:cs typeface="Times New Roman" pitchFamily="18" charset="0"/>
              </a:rPr>
              <a:t>sfredelire, </a:t>
            </a:r>
          </a:p>
          <a:p>
            <a:pPr eaLnBrk="1" hangingPunct="1">
              <a:defRPr/>
            </a:pPr>
            <a:r>
              <a:rPr lang="vi-VN" dirty="0">
                <a:latin typeface="Times New Roman" pitchFamily="18" charset="0"/>
                <a:cs typeface="Times New Roman" pitchFamily="18" charset="0"/>
              </a:rPr>
              <a:t>şlefuire, </a:t>
            </a:r>
          </a:p>
          <a:p>
            <a:pPr eaLnBrk="1" hangingPunct="1">
              <a:defRPr/>
            </a:pPr>
            <a:r>
              <a:rPr lang="vi-VN" dirty="0">
                <a:latin typeface="Times New Roman" pitchFamily="18" charset="0"/>
                <a:cs typeface="Times New Roman" pitchFamily="18" charset="0"/>
              </a:rPr>
              <a:t>loviturile dintre piesele mecanismelor, </a:t>
            </a:r>
          </a:p>
          <a:p>
            <a:pPr eaLnBrk="1" hangingPunct="1">
              <a:defRPr/>
            </a:pPr>
            <a:r>
              <a:rPr lang="vi-VN" dirty="0">
                <a:latin typeface="Times New Roman" pitchFamily="18" charset="0"/>
                <a:cs typeface="Times New Roman" pitchFamily="18" charset="0"/>
              </a:rPr>
              <a:t>fricţiunea pieselor mobile, </a:t>
            </a:r>
          </a:p>
          <a:p>
            <a:pPr eaLnBrk="1" hangingPunct="1">
              <a:defRPr/>
            </a:pPr>
            <a:r>
              <a:rPr lang="vi-VN" dirty="0">
                <a:latin typeface="Times New Roman" pitchFamily="18" charset="0"/>
                <a:cs typeface="Times New Roman" pitchFamily="18" charset="0"/>
              </a:rPr>
              <a:t>mişcarea aerului in vartej </a:t>
            </a:r>
            <a:r>
              <a:rPr lang="vi-VN" dirty="0" smtClean="0">
                <a:latin typeface="Times New Roman" pitchFamily="18" charset="0"/>
                <a:cs typeface="Times New Roman" pitchFamily="18" charset="0"/>
              </a:rPr>
              <a:t>etc</a:t>
            </a:r>
            <a:r>
              <a:rPr lang="ro-RO"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eaLnBrk="1" hangingPunct="1">
              <a:defRPr/>
            </a:pPr>
            <a:endParaRPr lang="ru-RU" dirty="0"/>
          </a:p>
        </p:txBody>
      </p:sp>
      <p:sp>
        <p:nvSpPr>
          <p:cNvPr id="4" name="Номер слайда 3"/>
          <p:cNvSpPr>
            <a:spLocks noGrp="1"/>
          </p:cNvSpPr>
          <p:nvPr>
            <p:ph type="sldNum" sz="quarter" idx="12"/>
          </p:nvPr>
        </p:nvSpPr>
        <p:spPr/>
        <p:txBody>
          <a:bodyPr/>
          <a:lstStyle/>
          <a:p>
            <a:pPr>
              <a:defRPr/>
            </a:pPr>
            <a:fld id="{CC5D6839-E899-4CB2-AA00-80FE3E6E65F1}"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0C8B5AEE-83E5-4211-90CC-7978888136FA}" type="slidenum">
              <a:rPr lang="en-US" smtClean="0"/>
              <a:pPr>
                <a:defRPr/>
              </a:pPr>
              <a:t>45</a:t>
            </a:fld>
            <a:endParaRPr lang="en-US"/>
          </a:p>
        </p:txBody>
      </p:sp>
      <p:pic>
        <p:nvPicPr>
          <p:cNvPr id="65538" name="Picture 2"/>
          <p:cNvPicPr>
            <a:picLocks noChangeAspect="1" noChangeArrowheads="1"/>
          </p:cNvPicPr>
          <p:nvPr/>
        </p:nvPicPr>
        <p:blipFill>
          <a:blip r:embed="rId2"/>
          <a:srcRect/>
          <a:stretch>
            <a:fillRect/>
          </a:stretch>
        </p:blipFill>
        <p:spPr bwMode="auto">
          <a:xfrm>
            <a:off x="323850" y="1412875"/>
            <a:ext cx="4319588" cy="5040313"/>
          </a:xfrm>
          <a:prstGeom prst="rect">
            <a:avLst/>
          </a:prstGeom>
          <a:noFill/>
          <a:ln w="9525">
            <a:noFill/>
            <a:miter lim="800000"/>
            <a:headEnd/>
            <a:tailEnd/>
          </a:ln>
        </p:spPr>
      </p:pic>
      <p:pic>
        <p:nvPicPr>
          <p:cNvPr id="65539" name="Picture 3"/>
          <p:cNvPicPr>
            <a:picLocks noChangeAspect="1" noChangeArrowheads="1"/>
          </p:cNvPicPr>
          <p:nvPr/>
        </p:nvPicPr>
        <p:blipFill>
          <a:blip r:embed="rId3"/>
          <a:srcRect b="8459"/>
          <a:stretch>
            <a:fillRect/>
          </a:stretch>
        </p:blipFill>
        <p:spPr bwMode="auto">
          <a:xfrm>
            <a:off x="4787900" y="1435100"/>
            <a:ext cx="4176713" cy="501808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3763EC8-997B-40D8-9814-1C7EED0B958C}" type="slidenum">
              <a:rPr lang="en-US" smtClean="0"/>
              <a:pPr>
                <a:defRPr/>
              </a:pPr>
              <a:t>46</a:t>
            </a:fld>
            <a:endParaRPr lang="en-US"/>
          </a:p>
        </p:txBody>
      </p:sp>
      <p:pic>
        <p:nvPicPr>
          <p:cNvPr id="66562" name="Picture 2"/>
          <p:cNvPicPr>
            <a:picLocks noChangeAspect="1" noChangeArrowheads="1"/>
          </p:cNvPicPr>
          <p:nvPr/>
        </p:nvPicPr>
        <p:blipFill>
          <a:blip r:embed="rId2"/>
          <a:srcRect/>
          <a:stretch>
            <a:fillRect/>
          </a:stretch>
        </p:blipFill>
        <p:spPr bwMode="auto">
          <a:xfrm>
            <a:off x="468313" y="1484313"/>
            <a:ext cx="8280400" cy="468153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dirty="0">
                <a:latin typeface="Times New Roman" pitchFamily="18" charset="0"/>
                <a:cs typeface="Times New Roman" pitchFamily="18" charset="0"/>
              </a:rPr>
              <a:t>Răspandesc zgomot majoritatea maşinilor şi mecanismelor cu părţi mobile – cele de ţesut, de cusut, agricole etc. Nivelul actual de dezvoltare al tuturor ramurilor economiei naţionale a făcut să crească cu mult nivelul zgomotului industrial - unul din cei mai nocivi factori ai mediului ocupaţional. </a:t>
            </a:r>
            <a:r>
              <a:rPr lang="vi-VN" b="1" i="1" dirty="0">
                <a:solidFill>
                  <a:schemeClr val="tx2"/>
                </a:solidFill>
                <a:latin typeface="Times New Roman" pitchFamily="18" charset="0"/>
                <a:cs typeface="Times New Roman" pitchFamily="18" charset="0"/>
              </a:rPr>
              <a:t>Zgomotul acţionand zi de zi, lent şi ireversibil, lezează organul auditiv şi duce la dezvoltarea surdităţii. </a:t>
            </a:r>
            <a:endParaRPr lang="ru-RU" b="1" i="1" dirty="0">
              <a:solidFill>
                <a:schemeClr val="tx2"/>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E557FEDE-CC44-4D7B-AD57-B47AFDB318F6}"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sz="2400" b="1" i="1" dirty="0">
                <a:solidFill>
                  <a:schemeClr val="tx2"/>
                </a:solidFill>
                <a:latin typeface="Times New Roman" pitchFamily="18" charset="0"/>
                <a:cs typeface="Times New Roman" pitchFamily="18" charset="0"/>
              </a:rPr>
              <a:t>Zgomotul industrial de intensitate mare poate cauza dereglări funcţionale ale sistemului nervos, cardio-vascular, tractului digestiv. Toate aceste afecţiuni in ansamblu constituie </a:t>
            </a:r>
            <a:r>
              <a:rPr lang="ja-JP" altLang="en-US" sz="2400" b="1" i="1" dirty="0" smtClean="0">
                <a:solidFill>
                  <a:srgbClr val="FF0000"/>
                </a:solidFill>
                <a:latin typeface="Times New Roman" pitchFamily="18" charset="0"/>
                <a:cs typeface="Times New Roman" pitchFamily="18" charset="0"/>
              </a:rPr>
              <a:t>"</a:t>
            </a:r>
            <a:r>
              <a:rPr lang="vi-VN" sz="2400" b="1" i="1" dirty="0" smtClean="0">
                <a:solidFill>
                  <a:srgbClr val="FF0000"/>
                </a:solidFill>
                <a:latin typeface="Times New Roman" pitchFamily="18" charset="0"/>
                <a:cs typeface="Times New Roman" pitchFamily="18" charset="0"/>
              </a:rPr>
              <a:t>boala </a:t>
            </a:r>
            <a:r>
              <a:rPr lang="vi-VN" sz="2400" b="1" i="1" dirty="0">
                <a:solidFill>
                  <a:srgbClr val="FF0000"/>
                </a:solidFill>
                <a:latin typeface="Times New Roman" pitchFamily="18" charset="0"/>
                <a:cs typeface="Times New Roman" pitchFamily="18" charset="0"/>
              </a:rPr>
              <a:t>de </a:t>
            </a:r>
            <a:r>
              <a:rPr lang="vi-VN" sz="2400" b="1" i="1" dirty="0" smtClean="0">
                <a:solidFill>
                  <a:srgbClr val="FF0000"/>
                </a:solidFill>
                <a:latin typeface="Times New Roman" pitchFamily="18" charset="0"/>
                <a:cs typeface="Times New Roman" pitchFamily="18" charset="0"/>
              </a:rPr>
              <a:t>zgomot</a:t>
            </a:r>
            <a:r>
              <a:rPr lang="ja-JP" altLang="en-US" sz="2400" b="1" i="1" dirty="0" smtClean="0">
                <a:solidFill>
                  <a:srgbClr val="FF0000"/>
                </a:solidFill>
                <a:latin typeface="Times New Roman" pitchFamily="18" charset="0"/>
                <a:cs typeface="Times New Roman" pitchFamily="18" charset="0"/>
              </a:rPr>
              <a:t>"</a:t>
            </a:r>
            <a:r>
              <a:rPr lang="en-US" altLang="ja-JP" sz="2400" b="1" i="1" dirty="0" smtClean="0">
                <a:solidFill>
                  <a:srgbClr val="FF0000"/>
                </a:solidFill>
                <a:latin typeface="Times New Roman" pitchFamily="18" charset="0"/>
                <a:cs typeface="Times New Roman" pitchFamily="18" charset="0"/>
              </a:rPr>
              <a:t>. </a:t>
            </a:r>
            <a:endParaRPr lang="ro-RO" altLang="ja-JP" sz="2400" b="1" i="1" dirty="0" smtClean="0">
              <a:solidFill>
                <a:srgbClr val="FF0000"/>
              </a:solidFill>
              <a:latin typeface="Times New Roman" pitchFamily="18" charset="0"/>
              <a:cs typeface="Times New Roman" pitchFamily="18" charset="0"/>
            </a:endParaRPr>
          </a:p>
          <a:p>
            <a:pPr marL="0" indent="0" algn="just" eaLnBrk="1" hangingPunct="1">
              <a:buFont typeface="Arial" charset="0"/>
              <a:buNone/>
              <a:defRPr/>
            </a:pPr>
            <a:r>
              <a:rPr lang="vi-VN" sz="2400" dirty="0" smtClean="0">
                <a:latin typeface="Times New Roman" pitchFamily="18" charset="0"/>
                <a:cs typeface="Times New Roman" pitchFamily="18" charset="0"/>
              </a:rPr>
              <a:t>Schimbările ce au loc in organism sub acţiunea zgomotului se impart in specifice (modificări in aparatul auditiv sub formă de hipoacuzie şi surzirea completă) şi nespecifice (modificări in diferite organe şi sisteme ale organismului). Acţiunea nocivă a zgomotului depinde de intensitatea, durata şi caracteristica spectrală a acestuia, de factorii industriali insoţitori şi de starea de sănătate a muncitorilor.</a:t>
            </a:r>
            <a:endParaRPr lang="ru-RU" sz="2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D42E342-3D05-48CA-9975-B55EBC0B0B37}"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Заголовок 1"/>
          <p:cNvSpPr>
            <a:spLocks noGrp="1"/>
          </p:cNvSpPr>
          <p:nvPr>
            <p:ph type="title"/>
          </p:nvPr>
        </p:nvSpPr>
        <p:spPr>
          <a:xfrm>
            <a:off x="1331913" y="260350"/>
            <a:ext cx="7426325" cy="1143000"/>
          </a:xfrm>
        </p:spPr>
        <p:txBody>
          <a:bodyPr/>
          <a:lstStyle/>
          <a:p>
            <a:pPr eaLnBrk="1" hangingPunct="1"/>
            <a:r>
              <a:rPr lang="vi-VN" b="1" smtClean="0">
                <a:solidFill>
                  <a:srgbClr val="FFFF00"/>
                </a:solidFill>
                <a:latin typeface="Times New Roman" pitchFamily="18" charset="0"/>
                <a:cs typeface="Times New Roman" pitchFamily="18" charset="0"/>
              </a:rPr>
              <a:t>Vibraţia industrială </a:t>
            </a:r>
            <a:endParaRPr lang="ru-RU" b="1" smtClean="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dirty="0" smtClean="0"/>
              <a:t>prezintă </a:t>
            </a:r>
            <a:r>
              <a:rPr lang="vi-VN" dirty="0"/>
              <a:t>mişcarea oscilatorie a corpurilor solide in mediul elastic. Surse de vibraţii sunt instrumentele şi mecanismele care au la bază principiul vibraţiei: ciocanele de nituit, de ştemuire, pneumatic etc., imperfecţiunea mecanismelor de ştanţare, forjare, tăiere, mijloacelor de transport. Vibraţiile sunt un factor nociv </a:t>
            </a:r>
            <a:r>
              <a:rPr lang="ro-RO" dirty="0" smtClean="0"/>
              <a:t>î</a:t>
            </a:r>
            <a:r>
              <a:rPr lang="vi-VN" dirty="0" smtClean="0"/>
              <a:t>ntalnit </a:t>
            </a:r>
            <a:r>
              <a:rPr lang="ro-RO" dirty="0" smtClean="0"/>
              <a:t>î</a:t>
            </a:r>
            <a:r>
              <a:rPr lang="vi-VN" dirty="0" smtClean="0"/>
              <a:t>n </a:t>
            </a:r>
            <a:r>
              <a:rPr lang="vi-VN" dirty="0"/>
              <a:t>toate mediile de producere. </a:t>
            </a:r>
            <a:endParaRPr lang="ru-RU" dirty="0"/>
          </a:p>
        </p:txBody>
      </p:sp>
      <p:sp>
        <p:nvSpPr>
          <p:cNvPr id="4" name="Номер слайда 3"/>
          <p:cNvSpPr>
            <a:spLocks noGrp="1"/>
          </p:cNvSpPr>
          <p:nvPr>
            <p:ph type="sldNum" sz="quarter" idx="12"/>
          </p:nvPr>
        </p:nvSpPr>
        <p:spPr/>
        <p:txBody>
          <a:bodyPr/>
          <a:lstStyle/>
          <a:p>
            <a:pPr>
              <a:defRPr/>
            </a:pPr>
            <a:fld id="{12647AB2-AAFE-4A94-B17E-EE6CECF1815A}"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7936" y="1711621"/>
            <a:ext cx="8424936" cy="4182649"/>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pPr>
            <a:r>
              <a:rPr lang="ro-RO" sz="2400" smtClean="0">
                <a:solidFill>
                  <a:srgbClr val="000000"/>
                </a:solidFill>
                <a:latin typeface="Times New Roman" pitchFamily="18" charset="0"/>
                <a:cs typeface="Times New Roman" pitchFamily="18" charset="0"/>
              </a:rPr>
              <a:t>	</a:t>
            </a:r>
            <a:r>
              <a:rPr lang="vi-VN" smtClean="0">
                <a:solidFill>
                  <a:srgbClr val="000000"/>
                </a:solidFill>
                <a:latin typeface="Times New Roman" pitchFamily="18" charset="0"/>
                <a:cs typeface="Times New Roman" pitchFamily="18" charset="0"/>
              </a:rPr>
              <a:t>In legătură cu aceste aspecte, </a:t>
            </a:r>
            <a:r>
              <a:rPr lang="ro-RO" smtClean="0">
                <a:solidFill>
                  <a:srgbClr val="000000"/>
                </a:solidFill>
                <a:latin typeface="Times New Roman" pitchFamily="18" charset="0"/>
                <a:cs typeface="Times New Roman" pitchFamily="18" charset="0"/>
              </a:rPr>
              <a:t>î</a:t>
            </a:r>
            <a:r>
              <a:rPr lang="vi-VN" smtClean="0">
                <a:solidFill>
                  <a:srgbClr val="000000"/>
                </a:solidFill>
                <a:latin typeface="Times New Roman" pitchFamily="18" charset="0"/>
                <a:cs typeface="Times New Roman" pitchFamily="18" charset="0"/>
              </a:rPr>
              <a:t>n igiena muncii se foloseşte mai frecvent termenul </a:t>
            </a:r>
            <a:r>
              <a:rPr lang="vi-VN" b="1" smtClean="0">
                <a:solidFill>
                  <a:srgbClr val="FF0000"/>
                </a:solidFill>
                <a:latin typeface="Times New Roman" pitchFamily="18" charset="0"/>
                <a:cs typeface="Times New Roman" pitchFamily="18" charset="0"/>
              </a:rPr>
              <a:t>noxe profesionale </a:t>
            </a:r>
            <a:r>
              <a:rPr lang="vi-VN" b="1" i="1" smtClean="0">
                <a:solidFill>
                  <a:srgbClr val="FF0000"/>
                </a:solidFill>
                <a:latin typeface="Times New Roman" pitchFamily="18" charset="0"/>
                <a:cs typeface="Times New Roman" pitchFamily="18" charset="0"/>
              </a:rPr>
              <a:t>– prin care se subinţeleg toţi factorii ce pot condiţiona scăderea capacităţii de muncă, apariţia intoxicaţiilor şi maladiilor acute şi cronice, sporirea morbidităţii cu incapacitate temporară de muncă şi alte influenţe negative. </a:t>
            </a:r>
            <a:endParaRPr lang="ro-RO" b="1" i="1" smtClean="0">
              <a:solidFill>
                <a:srgbClr val="FF0000"/>
              </a:solidFill>
              <a:latin typeface="Times New Roman" pitchFamily="18" charset="0"/>
              <a:cs typeface="Times New Roman" pitchFamily="18" charset="0"/>
            </a:endParaRPr>
          </a:p>
          <a:p>
            <a:pPr marL="0" indent="0" algn="just" eaLnBrk="1" hangingPunct="1">
              <a:buFont typeface="Arial" charset="0"/>
              <a:buNone/>
            </a:pPr>
            <a:r>
              <a:rPr lang="ro-RO" smtClean="0">
                <a:solidFill>
                  <a:srgbClr val="000000"/>
                </a:solidFill>
                <a:latin typeface="Times New Roman" pitchFamily="18" charset="0"/>
                <a:cs typeface="Times New Roman" pitchFamily="18" charset="0"/>
              </a:rPr>
              <a:t>	</a:t>
            </a:r>
            <a:endParaRPr lang="ru-RU" smtClean="0">
              <a:solidFill>
                <a:srgbClr val="00000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B263064D-D2C2-4BB0-AD20-3A1DE7E6F930}"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eaLnBrk="1" hangingPunct="1">
              <a:buFont typeface="Arial" charset="0"/>
              <a:buNone/>
              <a:defRPr/>
            </a:pPr>
            <a:r>
              <a:rPr lang="ro-RO"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Ele </a:t>
            </a:r>
            <a:r>
              <a:rPr lang="vi-VN" sz="2400" dirty="0">
                <a:latin typeface="Times New Roman" pitchFamily="18" charset="0"/>
                <a:cs typeface="Times New Roman" pitchFamily="18" charset="0"/>
              </a:rPr>
              <a:t>exercită o influenţă negativă asupra diverselor funcţii ale organismului, iar in caz de acţiune indelungată şi intensă pot cauza chiar afecţiuni patologice şi boala de vibraţie.</a:t>
            </a:r>
          </a:p>
          <a:p>
            <a:pPr marL="0" indent="0" eaLnBrk="1" hangingPunct="1">
              <a:buFont typeface="Arial" charset="0"/>
              <a:buNone/>
              <a:defRPr/>
            </a:pPr>
            <a:r>
              <a:rPr lang="ro-RO" sz="2400" dirty="0" smtClean="0">
                <a:latin typeface="Times New Roman" pitchFamily="18" charset="0"/>
                <a:cs typeface="Times New Roman" pitchFamily="18" charset="0"/>
              </a:rPr>
              <a:t>	</a:t>
            </a:r>
            <a:r>
              <a:rPr lang="vi-VN" sz="2400" b="1" i="1" dirty="0" smtClean="0">
                <a:solidFill>
                  <a:srgbClr val="FF0000"/>
                </a:solidFill>
                <a:latin typeface="Times New Roman" pitchFamily="18" charset="0"/>
                <a:cs typeface="Times New Roman" pitchFamily="18" charset="0"/>
              </a:rPr>
              <a:t>Boala </a:t>
            </a:r>
            <a:r>
              <a:rPr lang="vi-VN" sz="2400" b="1" i="1" dirty="0">
                <a:solidFill>
                  <a:srgbClr val="FF0000"/>
                </a:solidFill>
                <a:latin typeface="Times New Roman" pitchFamily="18" charset="0"/>
                <a:cs typeface="Times New Roman" pitchFamily="18" charset="0"/>
              </a:rPr>
              <a:t>de vibraţie </a:t>
            </a:r>
            <a:r>
              <a:rPr lang="vi-VN" sz="2400" b="1" i="1" dirty="0">
                <a:solidFill>
                  <a:schemeClr val="tx2"/>
                </a:solidFill>
                <a:latin typeface="Times New Roman" pitchFamily="18" charset="0"/>
                <a:cs typeface="Times New Roman" pitchFamily="18" charset="0"/>
              </a:rPr>
              <a:t>se caracterizează prin spasmul vaselor sangvine, in special al celor din falangele degetelor. De această boală suferă mai ales muncitorii-nituitori din construcţia de avioane, cei ce deservesc maşinile de polizat şi şlefuit, lucrează cu ciocanul pneumatic.</a:t>
            </a:r>
          </a:p>
          <a:p>
            <a:pPr marL="0" indent="0" eaLnBrk="1" hangingPunct="1">
              <a:buFont typeface="Arial" charset="0"/>
              <a:buNone/>
              <a:defRPr/>
            </a:pPr>
            <a:r>
              <a:rPr lang="ro-RO"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După </a:t>
            </a:r>
            <a:r>
              <a:rPr lang="vi-VN" sz="2400" dirty="0">
                <a:latin typeface="Times New Roman" pitchFamily="18" charset="0"/>
                <a:cs typeface="Times New Roman" pitchFamily="18" charset="0"/>
              </a:rPr>
              <a:t>principiul de transmitere la om, vibraţiile se impart in generale şi locale.</a:t>
            </a:r>
            <a:endParaRPr lang="ru-RU" sz="2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3052838-2EB1-4A5B-A788-E9979946EFCE}"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107504" y="1412776"/>
          <a:ext cx="892899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A3241F42-9F0D-4754-AE66-3AB9D8471315}"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Заголовок 1"/>
          <p:cNvSpPr>
            <a:spLocks noGrp="1"/>
          </p:cNvSpPr>
          <p:nvPr>
            <p:ph type="title"/>
          </p:nvPr>
        </p:nvSpPr>
        <p:spPr/>
        <p:txBody>
          <a:bodyPr/>
          <a:lstStyle/>
          <a:p>
            <a:pPr eaLnBrk="1" hangingPunct="1"/>
            <a:endParaRPr lang="ru-RU" smtClean="0"/>
          </a:p>
        </p:txBody>
      </p:sp>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b="1" dirty="0">
                <a:solidFill>
                  <a:srgbClr val="FF0000"/>
                </a:solidFill>
                <a:latin typeface="Times New Roman" pitchFamily="18" charset="0"/>
                <a:cs typeface="Times New Roman" pitchFamily="18" charset="0"/>
              </a:rPr>
              <a:t>Vibraţia generală </a:t>
            </a:r>
            <a:r>
              <a:rPr lang="vi-VN" dirty="0">
                <a:latin typeface="Times New Roman" pitchFamily="18" charset="0"/>
                <a:cs typeface="Times New Roman" pitchFamily="18" charset="0"/>
              </a:rPr>
              <a:t>este vibraţia locului de muncă (scaunul, podeaua, utilajul tehnologic, mijloacele de transport etc.) şi se transmite prin suprafeţele de sprijin ale corpului care contactează cu podeaua sau scaunul. </a:t>
            </a:r>
            <a:endParaRPr lang="ro-RO"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F41B3060-EE05-4427-80A4-D7C3A3A1FE65}"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Заголовок 1"/>
          <p:cNvSpPr>
            <a:spLocks noGrp="1"/>
          </p:cNvSpPr>
          <p:nvPr>
            <p:ph type="title"/>
          </p:nvPr>
        </p:nvSpPr>
        <p:spPr>
          <a:xfrm>
            <a:off x="1403350" y="274638"/>
            <a:ext cx="7283450" cy="777875"/>
          </a:xfrm>
        </p:spPr>
        <p:txBody>
          <a:bodyPr/>
          <a:lstStyle/>
          <a:p>
            <a:pPr eaLnBrk="1" hangingPunct="1"/>
            <a:r>
              <a:rPr lang="vi-VN" sz="3200" b="1" smtClean="0">
                <a:solidFill>
                  <a:srgbClr val="FFFF00"/>
                </a:solidFill>
              </a:rPr>
              <a:t>Pulberile ca noxă profesională</a:t>
            </a:r>
            <a:endParaRPr lang="ru-RU" sz="3200" b="1" smtClean="0">
              <a:solidFill>
                <a:srgbClr val="FFFF00"/>
              </a:solidFill>
            </a:endParaRPr>
          </a:p>
        </p:txBody>
      </p:sp>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dirty="0">
                <a:latin typeface="Times New Roman" pitchFamily="18" charset="0"/>
                <a:cs typeface="Times New Roman" pitchFamily="18" charset="0"/>
              </a:rPr>
              <a:t>Praful industrial,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calitate de factor nefavorabil al mediului de producere, se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ntalneşte </a:t>
            </a:r>
            <a:r>
              <a:rPr lang="vi-VN" dirty="0">
                <a:latin typeface="Times New Roman" pitchFamily="18" charset="0"/>
                <a:cs typeface="Times New Roman" pitchFamily="18" charset="0"/>
              </a:rPr>
              <a:t>practic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toate ramurile industriale, inclusiv şi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agricultură. </a:t>
            </a:r>
            <a:endParaRPr lang="ro-RO" dirty="0" smtClean="0">
              <a:latin typeface="Times New Roman" pitchFamily="18" charset="0"/>
              <a:cs typeface="Times New Roman" pitchFamily="18" charset="0"/>
            </a:endParaRPr>
          </a:p>
          <a:p>
            <a:pPr marL="0" indent="0" algn="just" eaLnBrk="1" hangingPunct="1">
              <a:buFont typeface="Arial" charset="0"/>
              <a:buNone/>
              <a:defRPr/>
            </a:pPr>
            <a:r>
              <a:rPr lang="vi-VN" b="1" i="1" u="sng" dirty="0" smtClean="0">
                <a:solidFill>
                  <a:schemeClr val="tx2"/>
                </a:solidFill>
                <a:latin typeface="Times New Roman" pitchFamily="18" charset="0"/>
                <a:cs typeface="Times New Roman" pitchFamily="18" charset="0"/>
              </a:rPr>
              <a:t>Praful </a:t>
            </a:r>
            <a:r>
              <a:rPr lang="vi-VN" b="1" i="1" u="sng" dirty="0">
                <a:solidFill>
                  <a:schemeClr val="tx2"/>
                </a:solidFill>
                <a:latin typeface="Times New Roman" pitchFamily="18" charset="0"/>
                <a:cs typeface="Times New Roman" pitchFamily="18" charset="0"/>
              </a:rPr>
              <a:t>industrial</a:t>
            </a:r>
            <a:r>
              <a:rPr lang="vi-VN" b="1" i="1" dirty="0">
                <a:solidFill>
                  <a:schemeClr val="tx2"/>
                </a:solidFill>
                <a:latin typeface="Times New Roman" pitchFamily="18" charset="0"/>
                <a:cs typeface="Times New Roman" pitchFamily="18" charset="0"/>
              </a:rPr>
              <a:t> prezintă particule de substanţe solide de dispersie fină, formate </a:t>
            </a:r>
            <a:r>
              <a:rPr lang="ro-RO" b="1" i="1" dirty="0" smtClean="0">
                <a:solidFill>
                  <a:schemeClr val="tx2"/>
                </a:solidFill>
                <a:latin typeface="Times New Roman" pitchFamily="18" charset="0"/>
                <a:cs typeface="Times New Roman" pitchFamily="18" charset="0"/>
              </a:rPr>
              <a:t>î</a:t>
            </a:r>
            <a:r>
              <a:rPr lang="vi-VN" b="1" i="1" dirty="0" smtClean="0">
                <a:solidFill>
                  <a:schemeClr val="tx2"/>
                </a:solidFill>
                <a:latin typeface="Times New Roman" pitchFamily="18" charset="0"/>
                <a:cs typeface="Times New Roman" pitchFamily="18" charset="0"/>
              </a:rPr>
              <a:t>n </a:t>
            </a:r>
            <a:r>
              <a:rPr lang="vi-VN" b="1" i="1" dirty="0">
                <a:solidFill>
                  <a:schemeClr val="tx2"/>
                </a:solidFill>
                <a:latin typeface="Times New Roman" pitchFamily="18" charset="0"/>
                <a:cs typeface="Times New Roman" pitchFamily="18" charset="0"/>
              </a:rPr>
              <a:t>procesul de producţie, care se găsesc un timp </a:t>
            </a:r>
            <a:r>
              <a:rPr lang="ro-RO" b="1" i="1" dirty="0" smtClean="0">
                <a:solidFill>
                  <a:schemeClr val="tx2"/>
                </a:solidFill>
                <a:latin typeface="Times New Roman" pitchFamily="18" charset="0"/>
                <a:cs typeface="Times New Roman" pitchFamily="18" charset="0"/>
              </a:rPr>
              <a:t>î</a:t>
            </a:r>
            <a:r>
              <a:rPr lang="vi-VN" b="1" i="1" dirty="0" smtClean="0">
                <a:solidFill>
                  <a:schemeClr val="tx2"/>
                </a:solidFill>
                <a:latin typeface="Times New Roman" pitchFamily="18" charset="0"/>
                <a:cs typeface="Times New Roman" pitchFamily="18" charset="0"/>
              </a:rPr>
              <a:t>ndelungat </a:t>
            </a:r>
            <a:r>
              <a:rPr lang="ro-RO" b="1" i="1" dirty="0" smtClean="0">
                <a:solidFill>
                  <a:schemeClr val="tx2"/>
                </a:solidFill>
                <a:latin typeface="Times New Roman" pitchFamily="18" charset="0"/>
                <a:cs typeface="Times New Roman" pitchFamily="18" charset="0"/>
              </a:rPr>
              <a:t>î</a:t>
            </a:r>
            <a:r>
              <a:rPr lang="vi-VN" b="1" i="1" dirty="0" smtClean="0">
                <a:solidFill>
                  <a:schemeClr val="tx2"/>
                </a:solidFill>
                <a:latin typeface="Times New Roman" pitchFamily="18" charset="0"/>
                <a:cs typeface="Times New Roman" pitchFamily="18" charset="0"/>
              </a:rPr>
              <a:t>n </a:t>
            </a:r>
            <a:r>
              <a:rPr lang="vi-VN" b="1" i="1" dirty="0">
                <a:solidFill>
                  <a:schemeClr val="tx2"/>
                </a:solidFill>
                <a:latin typeface="Times New Roman" pitchFamily="18" charset="0"/>
                <a:cs typeface="Times New Roman" pitchFamily="18" charset="0"/>
              </a:rPr>
              <a:t>stare de suspensie </a:t>
            </a:r>
            <a:r>
              <a:rPr lang="ro-RO" b="1" i="1" dirty="0" smtClean="0">
                <a:solidFill>
                  <a:schemeClr val="tx2"/>
                </a:solidFill>
                <a:latin typeface="Times New Roman" pitchFamily="18" charset="0"/>
                <a:cs typeface="Times New Roman" pitchFamily="18" charset="0"/>
              </a:rPr>
              <a:t>î</a:t>
            </a:r>
            <a:r>
              <a:rPr lang="vi-VN" b="1" i="1" dirty="0" smtClean="0">
                <a:solidFill>
                  <a:schemeClr val="tx2"/>
                </a:solidFill>
                <a:latin typeface="Times New Roman" pitchFamily="18" charset="0"/>
                <a:cs typeface="Times New Roman" pitchFamily="18" charset="0"/>
              </a:rPr>
              <a:t>n </a:t>
            </a:r>
            <a:r>
              <a:rPr lang="vi-VN" b="1" i="1" dirty="0">
                <a:solidFill>
                  <a:schemeClr val="tx2"/>
                </a:solidFill>
                <a:latin typeface="Times New Roman" pitchFamily="18" charset="0"/>
                <a:cs typeface="Times New Roman" pitchFamily="18" charset="0"/>
              </a:rPr>
              <a:t>mediul aerian</a:t>
            </a:r>
            <a:endParaRPr lang="ru-RU" b="1" i="1" dirty="0">
              <a:solidFill>
                <a:schemeClr val="tx2"/>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324B678E-D32D-430B-8D63-24B26C21477D}"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Заголовок 1"/>
          <p:cNvSpPr>
            <a:spLocks noGrp="1"/>
          </p:cNvSpPr>
          <p:nvPr>
            <p:ph type="title"/>
          </p:nvPr>
        </p:nvSpPr>
        <p:spPr>
          <a:xfrm>
            <a:off x="1403350" y="274638"/>
            <a:ext cx="7283450" cy="922337"/>
          </a:xfrm>
        </p:spPr>
        <p:txBody>
          <a:bodyPr/>
          <a:lstStyle/>
          <a:p>
            <a:pPr eaLnBrk="1" hangingPunct="1"/>
            <a:r>
              <a:rPr lang="en-US" sz="3200" b="1" smtClean="0">
                <a:solidFill>
                  <a:srgbClr val="FFFF00"/>
                </a:solidFill>
              </a:rPr>
              <a:t>Dintre procesele generatoare de praf putem menţiona</a:t>
            </a:r>
            <a:endParaRPr lang="ru-RU" sz="3200" b="1" smtClean="0">
              <a:solidFill>
                <a:srgbClr val="FFFF00"/>
              </a:solidFill>
            </a:endParaRPr>
          </a:p>
        </p:txBody>
      </p:sp>
      <p:sp>
        <p:nvSpPr>
          <p:cNvPr id="3" name="Объект 2"/>
          <p:cNvSpPr>
            <a:spLocks noGrp="1"/>
          </p:cNvSpPr>
          <p:nvPr>
            <p:ph idx="1"/>
          </p:nvPr>
        </p:nvSpPr>
        <p:spPr>
          <a:xfrm>
            <a:off x="457200" y="1600200"/>
            <a:ext cx="8229600" cy="4637112"/>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eaLnBrk="1" hangingPunct="1">
              <a:buFont typeface="Wingdings" pitchFamily="2" charset="2"/>
              <a:buChar char="Ø"/>
              <a:defRPr/>
            </a:pPr>
            <a:r>
              <a:rPr lang="vi-VN" sz="2400" b="1" dirty="0" smtClean="0">
                <a:latin typeface="Times New Roman" pitchFamily="18" charset="0"/>
                <a:cs typeface="Times New Roman" pitchFamily="18" charset="0"/>
              </a:rPr>
              <a:t>perforarea</a:t>
            </a:r>
            <a:r>
              <a:rPr lang="vi-VN" sz="2400" b="1" dirty="0">
                <a:latin typeface="Times New Roman" pitchFamily="18" charset="0"/>
                <a:cs typeface="Times New Roman" pitchFamily="18" charset="0"/>
              </a:rPr>
              <a:t>, </a:t>
            </a:r>
            <a:endParaRPr lang="ro-RO" sz="2400" b="1" dirty="0" smtClean="0">
              <a:latin typeface="Times New Roman" pitchFamily="18" charset="0"/>
              <a:cs typeface="Times New Roman" pitchFamily="18" charset="0"/>
            </a:endParaRPr>
          </a:p>
          <a:p>
            <a:pPr eaLnBrk="1" hangingPunct="1">
              <a:buFont typeface="Wingdings" pitchFamily="2" charset="2"/>
              <a:buChar char="Ø"/>
              <a:defRPr/>
            </a:pPr>
            <a:r>
              <a:rPr lang="vi-VN" sz="2400" b="1" dirty="0" smtClean="0">
                <a:latin typeface="Times New Roman" pitchFamily="18" charset="0"/>
                <a:cs typeface="Times New Roman" pitchFamily="18" charset="0"/>
              </a:rPr>
              <a:t>zdrobirea</a:t>
            </a:r>
            <a:r>
              <a:rPr lang="vi-VN" sz="2400" b="1" dirty="0">
                <a:latin typeface="Times New Roman" pitchFamily="18" charset="0"/>
                <a:cs typeface="Times New Roman" pitchFamily="18" charset="0"/>
              </a:rPr>
              <a:t>, </a:t>
            </a:r>
            <a:endParaRPr lang="ro-RO" sz="2400" b="1" dirty="0" smtClean="0">
              <a:latin typeface="Times New Roman" pitchFamily="18" charset="0"/>
              <a:cs typeface="Times New Roman" pitchFamily="18" charset="0"/>
            </a:endParaRPr>
          </a:p>
          <a:p>
            <a:pPr eaLnBrk="1" hangingPunct="1">
              <a:buFont typeface="Wingdings" pitchFamily="2" charset="2"/>
              <a:buChar char="Ø"/>
              <a:defRPr/>
            </a:pPr>
            <a:r>
              <a:rPr lang="vi-VN" sz="2400" b="1" dirty="0" smtClean="0">
                <a:latin typeface="Times New Roman" pitchFamily="18" charset="0"/>
                <a:cs typeface="Times New Roman" pitchFamily="18" charset="0"/>
              </a:rPr>
              <a:t>mărunţirea </a:t>
            </a:r>
            <a:r>
              <a:rPr lang="vi-VN" sz="2400" b="1" dirty="0">
                <a:latin typeface="Times New Roman" pitchFamily="18" charset="0"/>
                <a:cs typeface="Times New Roman" pitchFamily="18" charset="0"/>
              </a:rPr>
              <a:t>materiei prime şi a </a:t>
            </a:r>
            <a:r>
              <a:rPr lang="vi-VN" sz="2400" b="1" dirty="0" smtClean="0">
                <a:latin typeface="Times New Roman" pitchFamily="18" charset="0"/>
                <a:cs typeface="Times New Roman" pitchFamily="18" charset="0"/>
              </a:rPr>
              <a:t>semifabricatelor</a:t>
            </a:r>
            <a:r>
              <a:rPr lang="ro-RO" sz="2400" b="1" dirty="0" smtClean="0">
                <a:latin typeface="Times New Roman" pitchFamily="18" charset="0"/>
                <a:cs typeface="Times New Roman" pitchFamily="18" charset="0"/>
              </a:rPr>
              <a:t>,</a:t>
            </a:r>
            <a:r>
              <a:rPr lang="vi-VN" sz="2400" b="1" dirty="0" smtClean="0">
                <a:latin typeface="Times New Roman" pitchFamily="18" charset="0"/>
                <a:cs typeface="Times New Roman" pitchFamily="18" charset="0"/>
              </a:rPr>
              <a:t> </a:t>
            </a:r>
            <a:endParaRPr lang="ro-RO" sz="2400" b="1" dirty="0" smtClean="0">
              <a:latin typeface="Times New Roman" pitchFamily="18" charset="0"/>
              <a:cs typeface="Times New Roman" pitchFamily="18" charset="0"/>
            </a:endParaRPr>
          </a:p>
          <a:p>
            <a:pPr eaLnBrk="1" hangingPunct="1">
              <a:buFont typeface="Wingdings" pitchFamily="2" charset="2"/>
              <a:buChar char="Ø"/>
              <a:defRPr/>
            </a:pPr>
            <a:r>
              <a:rPr lang="ro-RO" sz="2400" b="1" dirty="0" smtClean="0">
                <a:latin typeface="Times New Roman" pitchFamily="18" charset="0"/>
                <a:cs typeface="Times New Roman" pitchFamily="18" charset="0"/>
              </a:rPr>
              <a:t>î</a:t>
            </a:r>
            <a:r>
              <a:rPr lang="vi-VN" sz="2400" b="1" dirty="0" smtClean="0">
                <a:latin typeface="Times New Roman" pitchFamily="18" charset="0"/>
                <a:cs typeface="Times New Roman" pitchFamily="18" charset="0"/>
              </a:rPr>
              <a:t>n </a:t>
            </a:r>
            <a:r>
              <a:rPr lang="vi-VN" sz="2400" b="1" dirty="0">
                <a:latin typeface="Times New Roman" pitchFamily="18" charset="0"/>
                <a:cs typeface="Times New Roman" pitchFamily="18" charset="0"/>
              </a:rPr>
              <a:t>industria minieră, </a:t>
            </a:r>
            <a:r>
              <a:rPr lang="vi-VN" sz="2400" b="1" dirty="0" smtClean="0">
                <a:latin typeface="Times New Roman" pitchFamily="18" charset="0"/>
                <a:cs typeface="Times New Roman" pitchFamily="18" charset="0"/>
              </a:rPr>
              <a:t>a </a:t>
            </a:r>
            <a:r>
              <a:rPr lang="vi-VN" sz="2400" b="1" dirty="0">
                <a:latin typeface="Times New Roman" pitchFamily="18" charset="0"/>
                <a:cs typeface="Times New Roman" pitchFamily="18" charset="0"/>
              </a:rPr>
              <a:t>porţelanului, </a:t>
            </a:r>
            <a:r>
              <a:rPr lang="vi-VN" sz="2400" b="1" dirty="0" smtClean="0">
                <a:latin typeface="Times New Roman" pitchFamily="18" charset="0"/>
                <a:cs typeface="Times New Roman" pitchFamily="18" charset="0"/>
              </a:rPr>
              <a:t>materialelor </a:t>
            </a:r>
            <a:r>
              <a:rPr lang="vi-VN" sz="2400" b="1" dirty="0">
                <a:latin typeface="Times New Roman" pitchFamily="18" charset="0"/>
                <a:cs typeface="Times New Roman" pitchFamily="18" charset="0"/>
              </a:rPr>
              <a:t>de construcţie, </a:t>
            </a:r>
            <a:endParaRPr lang="ro-RO" sz="2400" b="1" dirty="0" smtClean="0">
              <a:latin typeface="Times New Roman" pitchFamily="18" charset="0"/>
              <a:cs typeface="Times New Roman" pitchFamily="18" charset="0"/>
            </a:endParaRPr>
          </a:p>
          <a:p>
            <a:pPr eaLnBrk="1" hangingPunct="1">
              <a:buFont typeface="Wingdings" pitchFamily="2" charset="2"/>
              <a:buChar char="Ø"/>
              <a:defRPr/>
            </a:pPr>
            <a:r>
              <a:rPr lang="ro-RO" sz="2400" b="1" dirty="0" smtClean="0">
                <a:latin typeface="Times New Roman" pitchFamily="18" charset="0"/>
                <a:cs typeface="Times New Roman" pitchFamily="18" charset="0"/>
              </a:rPr>
              <a:t>î</a:t>
            </a:r>
            <a:r>
              <a:rPr lang="vi-VN" sz="2400" b="1" dirty="0" smtClean="0">
                <a:latin typeface="Times New Roman" pitchFamily="18" charset="0"/>
                <a:cs typeface="Times New Roman" pitchFamily="18" charset="0"/>
              </a:rPr>
              <a:t>n </a:t>
            </a:r>
            <a:r>
              <a:rPr lang="vi-VN" sz="2400" b="1" dirty="0">
                <a:latin typeface="Times New Roman" pitchFamily="18" charset="0"/>
                <a:cs typeface="Times New Roman" pitchFamily="18" charset="0"/>
              </a:rPr>
              <a:t>agricultură, </a:t>
            </a:r>
            <a:r>
              <a:rPr lang="vi-VN" sz="2400" b="1" dirty="0" smtClean="0">
                <a:latin typeface="Times New Roman" pitchFamily="18" charset="0"/>
                <a:cs typeface="Times New Roman" pitchFamily="18" charset="0"/>
              </a:rPr>
              <a:t>industria </a:t>
            </a:r>
            <a:r>
              <a:rPr lang="vi-VN" sz="2400" b="1" dirty="0">
                <a:latin typeface="Times New Roman" pitchFamily="18" charset="0"/>
                <a:cs typeface="Times New Roman" pitchFamily="18" charset="0"/>
              </a:rPr>
              <a:t>uşoară etc.; </a:t>
            </a:r>
            <a:endParaRPr lang="ro-RO" sz="2400" b="1" dirty="0" smtClean="0">
              <a:latin typeface="Times New Roman" pitchFamily="18" charset="0"/>
              <a:cs typeface="Times New Roman" pitchFamily="18" charset="0"/>
            </a:endParaRPr>
          </a:p>
          <a:p>
            <a:pPr eaLnBrk="1" hangingPunct="1">
              <a:buFont typeface="Wingdings" pitchFamily="2" charset="2"/>
              <a:buChar char="Ø"/>
              <a:defRPr/>
            </a:pPr>
            <a:r>
              <a:rPr lang="vi-VN" sz="2400" b="1" dirty="0" smtClean="0">
                <a:latin typeface="Times New Roman" pitchFamily="18" charset="0"/>
                <a:cs typeface="Times New Roman" pitchFamily="18" charset="0"/>
              </a:rPr>
              <a:t>amestecarea</a:t>
            </a:r>
            <a:r>
              <a:rPr lang="vi-VN" sz="2400" b="1" dirty="0">
                <a:latin typeface="Times New Roman" pitchFamily="18" charset="0"/>
                <a:cs typeface="Times New Roman" pitchFamily="18" charset="0"/>
              </a:rPr>
              <a:t>, </a:t>
            </a:r>
            <a:r>
              <a:rPr lang="vi-VN" sz="2400" b="1" dirty="0" smtClean="0">
                <a:latin typeface="Times New Roman" pitchFamily="18" charset="0"/>
                <a:cs typeface="Times New Roman" pitchFamily="18" charset="0"/>
              </a:rPr>
              <a:t>finisarea</a:t>
            </a:r>
            <a:r>
              <a:rPr lang="vi-VN" sz="2400" b="1" dirty="0">
                <a:latin typeface="Times New Roman" pitchFamily="18" charset="0"/>
                <a:cs typeface="Times New Roman" pitchFamily="18" charset="0"/>
              </a:rPr>
              <a:t>, </a:t>
            </a:r>
            <a:r>
              <a:rPr lang="ro-RO" sz="2400" b="1" dirty="0">
                <a:latin typeface="Times New Roman" pitchFamily="18" charset="0"/>
                <a:cs typeface="Times New Roman" pitchFamily="18" charset="0"/>
              </a:rPr>
              <a:t> </a:t>
            </a:r>
            <a:r>
              <a:rPr lang="vi-VN" sz="2400" b="1" dirty="0" smtClean="0">
                <a:latin typeface="Times New Roman" pitchFamily="18" charset="0"/>
                <a:cs typeface="Times New Roman" pitchFamily="18" charset="0"/>
              </a:rPr>
              <a:t>şlefuirea </a:t>
            </a:r>
            <a:r>
              <a:rPr lang="vi-VN" sz="2400" b="1" dirty="0">
                <a:latin typeface="Times New Roman" pitchFamily="18" charset="0"/>
                <a:cs typeface="Times New Roman" pitchFamily="18" charset="0"/>
              </a:rPr>
              <a:t>diverselor suprafeţe </a:t>
            </a:r>
            <a:r>
              <a:rPr lang="ro-RO" sz="2400" b="1" dirty="0" smtClean="0">
                <a:latin typeface="Times New Roman" pitchFamily="18" charset="0"/>
                <a:cs typeface="Times New Roman" pitchFamily="18" charset="0"/>
              </a:rPr>
              <a:t>î</a:t>
            </a:r>
            <a:r>
              <a:rPr lang="vi-VN" sz="2400" b="1" dirty="0" smtClean="0">
                <a:latin typeface="Times New Roman" pitchFamily="18" charset="0"/>
                <a:cs typeface="Times New Roman" pitchFamily="18" charset="0"/>
              </a:rPr>
              <a:t>n </a:t>
            </a:r>
            <a:r>
              <a:rPr lang="vi-VN" sz="2400" b="1" dirty="0">
                <a:latin typeface="Times New Roman" pitchFamily="18" charset="0"/>
                <a:cs typeface="Times New Roman" pitchFamily="18" charset="0"/>
              </a:rPr>
              <a:t>industria constructoare de maşini ş.a.; </a:t>
            </a:r>
            <a:endParaRPr lang="ro-RO" sz="2400" b="1" dirty="0" smtClean="0">
              <a:latin typeface="Times New Roman" pitchFamily="18" charset="0"/>
              <a:cs typeface="Times New Roman" pitchFamily="18" charset="0"/>
            </a:endParaRPr>
          </a:p>
          <a:p>
            <a:pPr eaLnBrk="1" hangingPunct="1">
              <a:buFont typeface="Wingdings" pitchFamily="2" charset="2"/>
              <a:buChar char="Ø"/>
              <a:defRPr/>
            </a:pPr>
            <a:r>
              <a:rPr lang="vi-VN" sz="2400" b="1" dirty="0" smtClean="0">
                <a:latin typeface="Times New Roman" pitchFamily="18" charset="0"/>
                <a:cs typeface="Times New Roman" pitchFamily="18" charset="0"/>
              </a:rPr>
              <a:t>prelucrarea</a:t>
            </a:r>
            <a:r>
              <a:rPr lang="vi-VN" sz="2400" b="1" dirty="0">
                <a:latin typeface="Times New Roman" pitchFamily="18" charset="0"/>
                <a:cs typeface="Times New Roman" pitchFamily="18" charset="0"/>
              </a:rPr>
              <a:t>, </a:t>
            </a:r>
            <a:endParaRPr lang="ro-RO" sz="2400" b="1" dirty="0" smtClean="0">
              <a:latin typeface="Times New Roman" pitchFamily="18" charset="0"/>
              <a:cs typeface="Times New Roman" pitchFamily="18" charset="0"/>
            </a:endParaRPr>
          </a:p>
          <a:p>
            <a:pPr eaLnBrk="1" hangingPunct="1">
              <a:buFont typeface="Wingdings" pitchFamily="2" charset="2"/>
              <a:buChar char="Ø"/>
              <a:defRPr/>
            </a:pPr>
            <a:r>
              <a:rPr lang="vi-VN" sz="2400" b="1" dirty="0" smtClean="0">
                <a:latin typeface="Times New Roman" pitchFamily="18" charset="0"/>
                <a:cs typeface="Times New Roman" pitchFamily="18" charset="0"/>
              </a:rPr>
              <a:t>ciuruirea</a:t>
            </a:r>
            <a:r>
              <a:rPr lang="vi-VN" sz="2400" b="1" dirty="0">
                <a:latin typeface="Times New Roman" pitchFamily="18" charset="0"/>
                <a:cs typeface="Times New Roman" pitchFamily="18" charset="0"/>
              </a:rPr>
              <a:t>, ambalarea substanţelor pulverulente. </a:t>
            </a:r>
            <a:endParaRPr lang="ru-RU" sz="24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4BB66D2-DB6F-4F37-8E05-923033DAA5B4}"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dirty="0">
                <a:latin typeface="Times New Roman" pitchFamily="18" charset="0"/>
                <a:cs typeface="Times New Roman" pitchFamily="18" charset="0"/>
              </a:rPr>
              <a:t>Acţiunea prafului asupra organismului depinde de compoziţia chimică şi proprietăţile sale fizice. Astfel, praful de plumb, beriliu, vanadiu şi alte substanţe chimice posedă o acţiune toxică accentuată şi la pătrunderea in organism provoacă intoxicaţii grave. Pulberile care nu posedă acţiuni toxice exprimate, pot genera diferite boli cronice, aşa ca pneumoconioze, bronşite, pneumonii ş.a.</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42AB6E9-DAC0-4D0B-8331-15C9B7E7FED8}"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Заголовок 1"/>
          <p:cNvSpPr>
            <a:spLocks noGrp="1"/>
          </p:cNvSpPr>
          <p:nvPr>
            <p:ph type="title"/>
          </p:nvPr>
        </p:nvSpPr>
        <p:spPr>
          <a:xfrm>
            <a:off x="1692275" y="274638"/>
            <a:ext cx="6994525" cy="993775"/>
          </a:xfrm>
        </p:spPr>
        <p:txBody>
          <a:bodyPr/>
          <a:lstStyle/>
          <a:p>
            <a:pPr eaLnBrk="1" hangingPunct="1"/>
            <a:r>
              <a:rPr lang="en-US" b="1" smtClean="0">
                <a:solidFill>
                  <a:srgbClr val="FFFF00"/>
                </a:solidFill>
                <a:latin typeface="Times New Roman" pitchFamily="18" charset="0"/>
                <a:cs typeface="Times New Roman" pitchFamily="18" charset="0"/>
              </a:rPr>
              <a:t>Substanţele chimice </a:t>
            </a:r>
            <a:endParaRPr lang="ru-RU" b="1" smtClean="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xfrm>
            <a:off x="467544" y="1628800"/>
            <a:ext cx="8229600" cy="4525963"/>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ro-RO" sz="2800" dirty="0" smtClean="0"/>
              <a:t>S</a:t>
            </a:r>
            <a:r>
              <a:rPr lang="vi-VN" sz="2800" dirty="0" smtClean="0"/>
              <a:t>unt </a:t>
            </a:r>
            <a:r>
              <a:rPr lang="vi-VN" sz="2800" dirty="0"/>
              <a:t>răspandite nu numai in industria chimică, dar şi in industria constructoare de maşini, metalurgică, de prelucrare a lemnului, uşoară, alimentară etc. </a:t>
            </a:r>
            <a:endParaRPr lang="ro-RO" sz="2800" dirty="0" smtClean="0"/>
          </a:p>
          <a:p>
            <a:pPr marL="0" indent="0" algn="just" eaLnBrk="1" hangingPunct="1">
              <a:buFont typeface="Arial" charset="0"/>
              <a:buNone/>
              <a:defRPr/>
            </a:pPr>
            <a:r>
              <a:rPr lang="vi-VN" sz="2800" dirty="0" smtClean="0"/>
              <a:t>Substanţele </a:t>
            </a:r>
            <a:r>
              <a:rPr lang="vi-VN" sz="2800" dirty="0"/>
              <a:t>chimice sunt folosite foarte frecvent </a:t>
            </a:r>
            <a:r>
              <a:rPr lang="ro-RO" sz="2800" dirty="0" smtClean="0"/>
              <a:t>î</a:t>
            </a:r>
            <a:r>
              <a:rPr lang="vi-VN" sz="2800" dirty="0" smtClean="0"/>
              <a:t>n </a:t>
            </a:r>
            <a:r>
              <a:rPr lang="vi-VN" sz="2800" dirty="0"/>
              <a:t>calitate de solvenţi, coloranţi, catalizatori, pentru protecţia plantelor, in zootehnie etc. </a:t>
            </a:r>
            <a:endParaRPr lang="ro-RO" sz="2800" dirty="0" smtClean="0"/>
          </a:p>
          <a:p>
            <a:pPr marL="0" indent="0" algn="just" eaLnBrk="1" hangingPunct="1">
              <a:buFont typeface="Arial" charset="0"/>
              <a:buNone/>
              <a:defRPr/>
            </a:pPr>
            <a:r>
              <a:rPr lang="vi-VN" sz="2800" dirty="0" smtClean="0"/>
              <a:t>Ele </a:t>
            </a:r>
            <a:r>
              <a:rPr lang="vi-VN" sz="2800" dirty="0"/>
              <a:t>sunt utilizate de asemenea la producerea ţesăturilor sintetice, maselor plastice, la conservare şi alte procese tehnologice.</a:t>
            </a:r>
            <a:endParaRPr lang="ru-RU" sz="2800" dirty="0"/>
          </a:p>
        </p:txBody>
      </p:sp>
      <p:sp>
        <p:nvSpPr>
          <p:cNvPr id="4" name="Номер слайда 3"/>
          <p:cNvSpPr>
            <a:spLocks noGrp="1"/>
          </p:cNvSpPr>
          <p:nvPr>
            <p:ph type="sldNum" sz="quarter" idx="12"/>
          </p:nvPr>
        </p:nvSpPr>
        <p:spPr/>
        <p:txBody>
          <a:bodyPr/>
          <a:lstStyle/>
          <a:p>
            <a:pPr>
              <a:defRPr/>
            </a:pPr>
            <a:fld id="{F3872BF4-4C5A-4E37-B0D4-F3C97C101153}"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56792"/>
            <a:ext cx="8229600" cy="4569371"/>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sz="2800" b="1" i="1" dirty="0">
                <a:latin typeface="Times New Roman" pitchFamily="18" charset="0"/>
                <a:cs typeface="Times New Roman" pitchFamily="18" charset="0"/>
              </a:rPr>
              <a:t>Calea de pătrundere a substanţelor chimice </a:t>
            </a:r>
            <a:r>
              <a:rPr lang="ro-RO" sz="2800" b="1" i="1" dirty="0" smtClean="0">
                <a:latin typeface="Times New Roman" pitchFamily="18" charset="0"/>
                <a:cs typeface="Times New Roman" pitchFamily="18" charset="0"/>
              </a:rPr>
              <a:t>î</a:t>
            </a:r>
            <a:r>
              <a:rPr lang="vi-VN" sz="2800" b="1" i="1" dirty="0" smtClean="0">
                <a:latin typeface="Times New Roman" pitchFamily="18" charset="0"/>
                <a:cs typeface="Times New Roman" pitchFamily="18" charset="0"/>
              </a:rPr>
              <a:t>n </a:t>
            </a:r>
            <a:r>
              <a:rPr lang="vi-VN" sz="2800" b="1" i="1" dirty="0">
                <a:latin typeface="Times New Roman" pitchFamily="18" charset="0"/>
                <a:cs typeface="Times New Roman" pitchFamily="18" charset="0"/>
              </a:rPr>
              <a:t>organism </a:t>
            </a:r>
            <a:r>
              <a:rPr lang="vi-VN" sz="2800" dirty="0">
                <a:latin typeface="Times New Roman" pitchFamily="18" charset="0"/>
                <a:cs typeface="Times New Roman" pitchFamily="18" charset="0"/>
              </a:rPr>
              <a:t>depinde in mare măsură de starea lor şi unele proprietăţi. Aceste substanţe se pot afla </a:t>
            </a:r>
            <a:r>
              <a:rPr lang="ro-RO" sz="2800" dirty="0" smtClean="0">
                <a:latin typeface="Times New Roman" pitchFamily="18" charset="0"/>
                <a:cs typeface="Times New Roman" pitchFamily="18" charset="0"/>
              </a:rPr>
              <a:t>î</a:t>
            </a:r>
            <a:r>
              <a:rPr lang="vi-VN" sz="2800" dirty="0" smtClean="0">
                <a:latin typeface="Times New Roman" pitchFamily="18" charset="0"/>
                <a:cs typeface="Times New Roman" pitchFamily="18" charset="0"/>
              </a:rPr>
              <a:t>n </a:t>
            </a:r>
            <a:r>
              <a:rPr lang="vi-VN" sz="2800" dirty="0">
                <a:latin typeface="Times New Roman" pitchFamily="18" charset="0"/>
                <a:cs typeface="Times New Roman" pitchFamily="18" charset="0"/>
              </a:rPr>
              <a:t>aerul zonei de muncă sub formă de gaze, vapori, lichide, prafuri. Starea acestor substanţe chimice determină nu numai pătrunderea lor </a:t>
            </a:r>
            <a:r>
              <a:rPr lang="ro-RO" sz="2800" dirty="0" smtClean="0">
                <a:latin typeface="Times New Roman" pitchFamily="18" charset="0"/>
                <a:cs typeface="Times New Roman" pitchFamily="18" charset="0"/>
              </a:rPr>
              <a:t>î</a:t>
            </a:r>
            <a:r>
              <a:rPr lang="vi-VN" sz="2800" dirty="0" smtClean="0">
                <a:latin typeface="Times New Roman" pitchFamily="18" charset="0"/>
                <a:cs typeface="Times New Roman" pitchFamily="18" charset="0"/>
              </a:rPr>
              <a:t>n </a:t>
            </a:r>
            <a:r>
              <a:rPr lang="vi-VN" sz="2800" dirty="0">
                <a:latin typeface="Times New Roman" pitchFamily="18" charset="0"/>
                <a:cs typeface="Times New Roman" pitchFamily="18" charset="0"/>
              </a:rPr>
              <a:t>organism dar şi concentraţia lor ulterioară in sange, periculozitatea, capacitatea de a pătrunde in organism prin piele. Mai frecvent pătrund </a:t>
            </a:r>
            <a:r>
              <a:rPr lang="ro-RO" sz="2800" dirty="0" smtClean="0">
                <a:latin typeface="Times New Roman" pitchFamily="18" charset="0"/>
                <a:cs typeface="Times New Roman" pitchFamily="18" charset="0"/>
              </a:rPr>
              <a:t>î</a:t>
            </a:r>
            <a:r>
              <a:rPr lang="vi-VN" sz="2800" dirty="0" smtClean="0">
                <a:latin typeface="Times New Roman" pitchFamily="18" charset="0"/>
                <a:cs typeface="Times New Roman" pitchFamily="18" charset="0"/>
              </a:rPr>
              <a:t>n </a:t>
            </a:r>
            <a:r>
              <a:rPr lang="vi-VN" sz="2800" dirty="0">
                <a:latin typeface="Times New Roman" pitchFamily="18" charset="0"/>
                <a:cs typeface="Times New Roman" pitchFamily="18" charset="0"/>
              </a:rPr>
              <a:t>organism poluanţii chimici prin respiraţie, mai rar prin tractul gastrointestinal şi incă mai rar pe cale cutanată. </a:t>
            </a:r>
            <a:endParaRPr lang="ru-RU" sz="2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8FA370A2-6AB7-411B-9A0C-21F3C4589B33}"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56792"/>
            <a:ext cx="8229600" cy="4569371"/>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dirty="0"/>
              <a:t>Substanţele toxice pătrunse in organism pe cale orală străbat mucoasele tractului gastrointestinal, din aerul inhalat trec prin alveole, din mediu prin tegumente şi se absorb mai mult sau mai puţin in sange, circulă prin diferite ţesuturi sau organe şi exercită o acţiune generală sau specifică asupra unora dintre ele. </a:t>
            </a:r>
            <a:endParaRPr lang="ru-RU" dirty="0"/>
          </a:p>
        </p:txBody>
      </p:sp>
      <p:sp>
        <p:nvSpPr>
          <p:cNvPr id="4" name="Номер слайда 3"/>
          <p:cNvSpPr>
            <a:spLocks noGrp="1"/>
          </p:cNvSpPr>
          <p:nvPr>
            <p:ph type="sldNum" sz="quarter" idx="12"/>
          </p:nvPr>
        </p:nvSpPr>
        <p:spPr/>
        <p:txBody>
          <a:bodyPr/>
          <a:lstStyle/>
          <a:p>
            <a:pPr>
              <a:defRPr/>
            </a:pPr>
            <a:fld id="{B7CCCDC8-5DDD-4E98-AC7C-2C480AC6028F}"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56792"/>
            <a:ext cx="8363272" cy="4569371"/>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sz="2400" dirty="0" smtClean="0">
                <a:latin typeface="Times New Roman" pitchFamily="18" charset="0"/>
                <a:cs typeface="Times New Roman" pitchFamily="18" charset="0"/>
              </a:rPr>
              <a:t>O </a:t>
            </a:r>
            <a:r>
              <a:rPr lang="vi-VN" sz="2400" dirty="0">
                <a:latin typeface="Times New Roman" pitchFamily="18" charset="0"/>
                <a:cs typeface="Times New Roman" pitchFamily="18" charset="0"/>
              </a:rPr>
              <a:t>bună parte din substanţele toxice sunt eliminate din organism </a:t>
            </a:r>
            <a:r>
              <a:rPr lang="vi-VN" sz="2400" dirty="0" smtClean="0">
                <a:latin typeface="Times New Roman" pitchFamily="18" charset="0"/>
                <a:cs typeface="Times New Roman" pitchFamily="18" charset="0"/>
              </a:rPr>
              <a:t>prin</a:t>
            </a:r>
            <a:r>
              <a:rPr lang="ro-RO" sz="2400" dirty="0" smtClean="0">
                <a:latin typeface="Times New Roman" pitchFamily="18" charset="0"/>
                <a:cs typeface="Times New Roman" pitchFamily="18" charset="0"/>
              </a:rPr>
              <a:t>:</a:t>
            </a:r>
          </a:p>
          <a:p>
            <a:pPr algn="just" eaLnBrk="1" hangingPunct="1">
              <a:buFont typeface="Wingdings" pitchFamily="2" charset="2"/>
              <a:buChar char="Ø"/>
              <a:defRPr/>
            </a:pP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căile respiratorii, </a:t>
            </a:r>
            <a:endParaRPr lang="ro-RO" sz="2400" dirty="0" smtClean="0">
              <a:latin typeface="Times New Roman" pitchFamily="18" charset="0"/>
              <a:cs typeface="Times New Roman" pitchFamily="18" charset="0"/>
            </a:endParaRPr>
          </a:p>
          <a:p>
            <a:pPr algn="just" eaLnBrk="1" hangingPunct="1">
              <a:buFont typeface="Wingdings" pitchFamily="2" charset="2"/>
              <a:buChar char="Ø"/>
              <a:defRPr/>
            </a:pPr>
            <a:r>
              <a:rPr lang="vi-VN" sz="2400" dirty="0" smtClean="0">
                <a:latin typeface="Times New Roman" pitchFamily="18" charset="0"/>
                <a:cs typeface="Times New Roman" pitchFamily="18" charset="0"/>
              </a:rPr>
              <a:t>tractul </a:t>
            </a:r>
            <a:r>
              <a:rPr lang="vi-VN" sz="2400" dirty="0">
                <a:latin typeface="Times New Roman" pitchFamily="18" charset="0"/>
                <a:cs typeface="Times New Roman" pitchFamily="18" charset="0"/>
              </a:rPr>
              <a:t>gastrointestinal, </a:t>
            </a:r>
            <a:endParaRPr lang="ro-RO" sz="2400" dirty="0" smtClean="0">
              <a:latin typeface="Times New Roman" pitchFamily="18" charset="0"/>
              <a:cs typeface="Times New Roman" pitchFamily="18" charset="0"/>
            </a:endParaRPr>
          </a:p>
          <a:p>
            <a:pPr algn="just" eaLnBrk="1" hangingPunct="1">
              <a:buFont typeface="Wingdings" pitchFamily="2" charset="2"/>
              <a:buChar char="Ø"/>
              <a:defRPr/>
            </a:pPr>
            <a:r>
              <a:rPr lang="vi-VN" sz="2400" dirty="0" smtClean="0">
                <a:latin typeface="Times New Roman" pitchFamily="18" charset="0"/>
                <a:cs typeface="Times New Roman" pitchFamily="18" charset="0"/>
              </a:rPr>
              <a:t>rinichi</a:t>
            </a:r>
            <a:r>
              <a:rPr lang="vi-VN" sz="2400" dirty="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a:p>
            <a:pPr algn="just" eaLnBrk="1" hangingPunct="1">
              <a:buFont typeface="Wingdings" pitchFamily="2" charset="2"/>
              <a:buChar char="Ø"/>
              <a:defRPr/>
            </a:pPr>
            <a:r>
              <a:rPr lang="vi-VN" sz="2400" dirty="0" smtClean="0">
                <a:latin typeface="Times New Roman" pitchFamily="18" charset="0"/>
                <a:cs typeface="Times New Roman" pitchFamily="18" charset="0"/>
              </a:rPr>
              <a:t>piele</a:t>
            </a:r>
            <a:r>
              <a:rPr lang="vi-VN" sz="2400" dirty="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a:p>
            <a:pPr marL="0" indent="0" algn="just" eaLnBrk="1" hangingPunct="1">
              <a:buFont typeface="Arial" charset="0"/>
              <a:buNone/>
              <a:defRPr/>
            </a:pPr>
            <a:r>
              <a:rPr lang="vi-VN" sz="2400" dirty="0" smtClean="0">
                <a:latin typeface="Times New Roman" pitchFamily="18" charset="0"/>
                <a:cs typeface="Times New Roman" pitchFamily="18" charset="0"/>
              </a:rPr>
              <a:t>Unele </a:t>
            </a:r>
            <a:r>
              <a:rPr lang="vi-VN" sz="2400" dirty="0">
                <a:latin typeface="Times New Roman" pitchFamily="18" charset="0"/>
                <a:cs typeface="Times New Roman" pitchFamily="18" charset="0"/>
              </a:rPr>
              <a:t>substanţe se acumulează </a:t>
            </a:r>
            <a:r>
              <a:rPr lang="ro-RO" sz="2400" dirty="0" smtClean="0">
                <a:latin typeface="Times New Roman" pitchFamily="18" charset="0"/>
                <a:cs typeface="Times New Roman" pitchFamily="18" charset="0"/>
              </a:rPr>
              <a:t>î</a:t>
            </a:r>
            <a:r>
              <a:rPr lang="vi-VN" sz="2400" dirty="0" smtClean="0">
                <a:latin typeface="Times New Roman" pitchFamily="18" charset="0"/>
                <a:cs typeface="Times New Roman" pitchFamily="18" charset="0"/>
              </a:rPr>
              <a:t>n </a:t>
            </a:r>
            <a:r>
              <a:rPr lang="vi-VN" sz="2400" dirty="0">
                <a:latin typeface="Times New Roman" pitchFamily="18" charset="0"/>
                <a:cs typeface="Times New Roman" pitchFamily="18" charset="0"/>
              </a:rPr>
              <a:t>organism pătrunzand </a:t>
            </a:r>
            <a:r>
              <a:rPr lang="ro-RO" sz="2400" dirty="0" smtClean="0">
                <a:latin typeface="Times New Roman" pitchFamily="18" charset="0"/>
                <a:cs typeface="Times New Roman" pitchFamily="18" charset="0"/>
              </a:rPr>
              <a:t>î</a:t>
            </a:r>
            <a:r>
              <a:rPr lang="vi-VN" sz="2400" dirty="0" smtClean="0">
                <a:latin typeface="Times New Roman" pitchFamily="18" charset="0"/>
                <a:cs typeface="Times New Roman" pitchFamily="18" charset="0"/>
              </a:rPr>
              <a:t>n </a:t>
            </a:r>
            <a:r>
              <a:rPr lang="vi-VN" sz="2400" dirty="0">
                <a:latin typeface="Times New Roman" pitchFamily="18" charset="0"/>
                <a:cs typeface="Times New Roman" pitchFamily="18" charset="0"/>
              </a:rPr>
              <a:t>cantităţi mici pe parcursul unui timp </a:t>
            </a:r>
            <a:r>
              <a:rPr lang="ro-RO" sz="2400" dirty="0" smtClean="0">
                <a:latin typeface="Times New Roman" pitchFamily="18" charset="0"/>
                <a:cs typeface="Times New Roman" pitchFamily="18" charset="0"/>
              </a:rPr>
              <a:t>î</a:t>
            </a:r>
            <a:r>
              <a:rPr lang="vi-VN" sz="2400" dirty="0" smtClean="0">
                <a:latin typeface="Times New Roman" pitchFamily="18" charset="0"/>
                <a:cs typeface="Times New Roman" pitchFamily="18" charset="0"/>
              </a:rPr>
              <a:t>ndelungat</a:t>
            </a:r>
            <a:r>
              <a:rPr lang="vi-VN" sz="2400" dirty="0">
                <a:latin typeface="Times New Roman" pitchFamily="18" charset="0"/>
                <a:cs typeface="Times New Roman" pitchFamily="18" charset="0"/>
              </a:rPr>
              <a:t>, ceea ce contribuie la intoxicaţii cronice.</a:t>
            </a:r>
            <a:endParaRPr lang="ru-RU" sz="2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D03DA82-9A16-4D54-8533-210B3A299778}" type="slidenum">
              <a:rPr lang="en-US" smtClean="0">
                <a:solidFill>
                  <a:prstClr val="black">
                    <a:tint val="75000"/>
                  </a:prstClr>
                </a:solidFill>
              </a:rPr>
              <a:pPr>
                <a:defRPr/>
              </a:pPr>
              <a:t>59</a:t>
            </a:fld>
            <a:endParaRPr lang="en-US">
              <a:solidFill>
                <a:prstClr val="black">
                  <a:tint val="75000"/>
                </a:prst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484784"/>
            <a:ext cx="8424936" cy="4752528"/>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ctr" eaLnBrk="1" hangingPunct="1">
              <a:buFont typeface="Arial" charset="0"/>
              <a:buNone/>
              <a:defRPr/>
            </a:pPr>
            <a:r>
              <a:rPr lang="vi-VN" sz="2800" b="1" dirty="0" smtClean="0">
                <a:latin typeface="Times New Roman" pitchFamily="18" charset="0"/>
                <a:cs typeface="Times New Roman" pitchFamily="18" charset="0"/>
              </a:rPr>
              <a:t>Dintre </a:t>
            </a:r>
            <a:r>
              <a:rPr lang="vi-VN" sz="2800" b="1" dirty="0">
                <a:latin typeface="Times New Roman" pitchFamily="18" charset="0"/>
                <a:cs typeface="Times New Roman" pitchFamily="18" charset="0"/>
              </a:rPr>
              <a:t>noxele profesionale fac </a:t>
            </a:r>
            <a:r>
              <a:rPr lang="vi-VN" sz="2800" b="1" dirty="0" smtClean="0">
                <a:latin typeface="Times New Roman" pitchFamily="18" charset="0"/>
                <a:cs typeface="Times New Roman" pitchFamily="18" charset="0"/>
              </a:rPr>
              <a:t>parte</a:t>
            </a:r>
            <a:r>
              <a:rPr lang="ro-RO" sz="2800" b="1" dirty="0">
                <a:latin typeface="Times New Roman" pitchFamily="18" charset="0"/>
                <a:cs typeface="Times New Roman" pitchFamily="18" charset="0"/>
              </a:rPr>
              <a:t>:</a:t>
            </a:r>
            <a:r>
              <a:rPr lang="vi-VN" sz="2800" b="1" dirty="0" smtClean="0">
                <a:latin typeface="Times New Roman" pitchFamily="18" charset="0"/>
                <a:cs typeface="Times New Roman" pitchFamily="18" charset="0"/>
              </a:rPr>
              <a:t> </a:t>
            </a:r>
            <a:endParaRPr lang="ro-RO" sz="2800" b="1" dirty="0" smtClean="0">
              <a:latin typeface="Times New Roman" pitchFamily="18" charset="0"/>
              <a:cs typeface="Times New Roman" pitchFamily="18" charset="0"/>
            </a:endParaRPr>
          </a:p>
          <a:p>
            <a:pPr algn="just" eaLnBrk="1" hangingPunct="1">
              <a:buFont typeface="Wingdings" pitchFamily="2" charset="2"/>
              <a:buChar char="Ø"/>
              <a:defRPr/>
            </a:pPr>
            <a:r>
              <a:rPr lang="vi-VN" sz="2800" dirty="0" smtClean="0">
                <a:latin typeface="Times New Roman" pitchFamily="18" charset="0"/>
                <a:cs typeface="Times New Roman" pitchFamily="18" charset="0"/>
              </a:rPr>
              <a:t>factorii </a:t>
            </a:r>
            <a:r>
              <a:rPr lang="vi-VN" sz="2800" dirty="0">
                <a:latin typeface="Times New Roman" pitchFamily="18" charset="0"/>
                <a:cs typeface="Times New Roman" pitchFamily="18" charset="0"/>
              </a:rPr>
              <a:t>fizici, </a:t>
            </a:r>
            <a:endParaRPr lang="ro-RO" sz="2800" dirty="0" smtClean="0">
              <a:latin typeface="Times New Roman" pitchFamily="18" charset="0"/>
              <a:cs typeface="Times New Roman" pitchFamily="18" charset="0"/>
            </a:endParaRPr>
          </a:p>
          <a:p>
            <a:pPr algn="just" eaLnBrk="1" hangingPunct="1">
              <a:buFont typeface="Wingdings" pitchFamily="2" charset="2"/>
              <a:buChar char="Ø"/>
              <a:defRPr/>
            </a:pPr>
            <a:r>
              <a:rPr lang="ro-RO"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himic</a:t>
            </a:r>
            <a:r>
              <a:rPr lang="ro-RO" sz="2800" dirty="0" smtClean="0">
                <a:latin typeface="Times New Roman" pitchFamily="18" charset="0"/>
                <a:cs typeface="Times New Roman" pitchFamily="18" charset="0"/>
              </a:rPr>
              <a:t>i,</a:t>
            </a:r>
          </a:p>
          <a:p>
            <a:pPr algn="just" eaLnBrk="1" hangingPunct="1">
              <a:buFont typeface="Wingdings" pitchFamily="2" charset="2"/>
              <a:buChar char="Ø"/>
              <a:defRPr/>
            </a:pPr>
            <a:r>
              <a:rPr lang="vi-VN" sz="2800" dirty="0" smtClean="0">
                <a:latin typeface="Times New Roman" pitchFamily="18" charset="0"/>
                <a:cs typeface="Times New Roman" pitchFamily="18" charset="0"/>
              </a:rPr>
              <a:t>biologici,</a:t>
            </a:r>
            <a:r>
              <a:rPr lang="ro-RO" sz="2800" dirty="0" smtClean="0">
                <a:latin typeface="Times New Roman" pitchFamily="18" charset="0"/>
                <a:cs typeface="Times New Roman" pitchFamily="18" charset="0"/>
              </a:rPr>
              <a:t> </a:t>
            </a:r>
          </a:p>
          <a:p>
            <a:pPr algn="just" eaLnBrk="1" hangingPunct="1">
              <a:buFont typeface="Wingdings" pitchFamily="2" charset="2"/>
              <a:buChar char="Ø"/>
              <a:defRPr/>
            </a:pPr>
            <a:r>
              <a:rPr lang="vi-VN" sz="2800" dirty="0" smtClean="0">
                <a:latin typeface="Times New Roman" pitchFamily="18" charset="0"/>
                <a:cs typeface="Times New Roman" pitchFamily="18" charset="0"/>
              </a:rPr>
              <a:t>suprasolicitările </a:t>
            </a:r>
            <a:r>
              <a:rPr lang="vi-VN" sz="2800" dirty="0">
                <a:latin typeface="Times New Roman" pitchFamily="18" charset="0"/>
                <a:cs typeface="Times New Roman" pitchFamily="18" charset="0"/>
              </a:rPr>
              <a:t>fizice (statice şi dinamice</a:t>
            </a:r>
            <a:r>
              <a:rPr lang="vi-VN" sz="2800" dirty="0" smtClean="0">
                <a:latin typeface="Times New Roman" pitchFamily="18" charset="0"/>
                <a:cs typeface="Times New Roman" pitchFamily="18" charset="0"/>
              </a:rPr>
              <a:t>),</a:t>
            </a:r>
            <a:endParaRPr lang="ro-RO" sz="2800" dirty="0" smtClean="0">
              <a:latin typeface="Times New Roman" pitchFamily="18" charset="0"/>
              <a:cs typeface="Times New Roman" pitchFamily="18" charset="0"/>
            </a:endParaRPr>
          </a:p>
          <a:p>
            <a:pPr algn="just" eaLnBrk="1" hangingPunct="1">
              <a:buFont typeface="Wingdings" pitchFamily="2" charset="2"/>
              <a:buChar char="Ø"/>
              <a:defRPr/>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insuficienţa activităţii fizice (</a:t>
            </a:r>
            <a:r>
              <a:rPr lang="vi-VN" sz="2800" dirty="0" smtClean="0">
                <a:latin typeface="Times New Roman" pitchFamily="18" charset="0"/>
                <a:cs typeface="Times New Roman" pitchFamily="18" charset="0"/>
              </a:rPr>
              <a:t>hipodinamia)</a:t>
            </a:r>
            <a:r>
              <a:rPr lang="ro-RO" sz="2800" dirty="0" smtClean="0">
                <a:latin typeface="Times New Roman" pitchFamily="18" charset="0"/>
                <a:cs typeface="Times New Roman" pitchFamily="18" charset="0"/>
              </a:rPr>
              <a:t>,</a:t>
            </a:r>
          </a:p>
          <a:p>
            <a:pPr algn="just" eaLnBrk="1" hangingPunct="1">
              <a:buFont typeface="Wingdings" pitchFamily="2" charset="2"/>
              <a:buChar char="Ø"/>
              <a:defRPr/>
            </a:pPr>
            <a:r>
              <a:rPr lang="vi-VN" sz="2800" dirty="0" smtClean="0">
                <a:latin typeface="Times New Roman" pitchFamily="18" charset="0"/>
                <a:cs typeface="Times New Roman" pitchFamily="18" charset="0"/>
              </a:rPr>
              <a:t>suprasolicitările psihoemoţionale</a:t>
            </a:r>
            <a:r>
              <a:rPr lang="ro-RO"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67DBEA9D-D081-456B-8C8C-F80161F8187A}" type="slidenum">
              <a:rPr lang="en-US" smtClean="0">
                <a:solidFill>
                  <a:prstClr val="black">
                    <a:tint val="75000"/>
                  </a:prstClr>
                </a:solidFill>
              </a:rPr>
              <a:pPr>
                <a:defRPr/>
              </a:pPr>
              <a:t>6</a:t>
            </a:fld>
            <a:endParaRPr lang="en-US">
              <a:solidFill>
                <a:prstClr val="black">
                  <a:tint val="75000"/>
                </a:prst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dirty="0"/>
              <a:t>In funcţie de gradul de toxicitate şi de cantitatea substanţei pătrunse in organism pot apărea intoxicaţii acute sau cronice. Intoxicaţiile acute, de regulă, apar in cazul pătrunderii in organism a unei cantităţi relativ mare de toxice sau a unei substanţe foarte toxice. Simptomele de intoxicaţie acută apar </a:t>
            </a:r>
            <a:r>
              <a:rPr lang="ro-RO" dirty="0" smtClean="0"/>
              <a:t>î</a:t>
            </a:r>
            <a:r>
              <a:rPr lang="vi-VN" dirty="0" smtClean="0"/>
              <a:t>n </a:t>
            </a:r>
            <a:r>
              <a:rPr lang="vi-VN" dirty="0"/>
              <a:t>primele ore după pătrunderea substanţei </a:t>
            </a:r>
            <a:r>
              <a:rPr lang="ro-RO" dirty="0" smtClean="0"/>
              <a:t>î</a:t>
            </a:r>
            <a:r>
              <a:rPr lang="vi-VN" dirty="0" smtClean="0"/>
              <a:t>n </a:t>
            </a:r>
            <a:r>
              <a:rPr lang="vi-VN" dirty="0"/>
              <a:t>organism. </a:t>
            </a:r>
            <a:r>
              <a:rPr lang="ro-RO" dirty="0" smtClean="0"/>
              <a:t> </a:t>
            </a:r>
            <a:endParaRPr lang="ru-RU" dirty="0"/>
          </a:p>
        </p:txBody>
      </p:sp>
      <p:sp>
        <p:nvSpPr>
          <p:cNvPr id="4" name="Номер слайда 3"/>
          <p:cNvSpPr>
            <a:spLocks noGrp="1"/>
          </p:cNvSpPr>
          <p:nvPr>
            <p:ph type="sldNum" sz="quarter" idx="12"/>
          </p:nvPr>
        </p:nvSpPr>
        <p:spPr/>
        <p:txBody>
          <a:bodyPr/>
          <a:lstStyle/>
          <a:p>
            <a:pPr>
              <a:defRPr/>
            </a:pPr>
            <a:fld id="{78EBFFDC-9AC9-4458-B00A-AF93A02574AB}"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556792"/>
            <a:ext cx="8712968" cy="5040560"/>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sz="2800" dirty="0">
                <a:latin typeface="Times New Roman" pitchFamily="18" charset="0"/>
                <a:cs typeface="Times New Roman" pitchFamily="18" charset="0"/>
              </a:rPr>
              <a:t>Manifestarea clinică depinde de substanţa pătrunsă </a:t>
            </a:r>
            <a:r>
              <a:rPr lang="ro-RO" sz="2800" dirty="0" smtClean="0">
                <a:latin typeface="Times New Roman" pitchFamily="18" charset="0"/>
                <a:cs typeface="Times New Roman" pitchFamily="18" charset="0"/>
              </a:rPr>
              <a:t>î</a:t>
            </a:r>
            <a:r>
              <a:rPr lang="vi-VN" sz="2800" dirty="0" smtClean="0">
                <a:latin typeface="Times New Roman" pitchFamily="18" charset="0"/>
                <a:cs typeface="Times New Roman" pitchFamily="18" charset="0"/>
              </a:rPr>
              <a:t>n </a:t>
            </a:r>
            <a:r>
              <a:rPr lang="vi-VN" sz="2800" dirty="0">
                <a:latin typeface="Times New Roman" pitchFamily="18" charset="0"/>
                <a:cs typeface="Times New Roman" pitchFamily="18" charset="0"/>
              </a:rPr>
              <a:t>organism şi se poate exprima prin </a:t>
            </a:r>
            <a:endParaRPr lang="ro-RO" sz="2800" dirty="0" smtClean="0">
              <a:latin typeface="Times New Roman" pitchFamily="18" charset="0"/>
              <a:cs typeface="Times New Roman" pitchFamily="18" charset="0"/>
            </a:endParaRPr>
          </a:p>
          <a:p>
            <a:pPr algn="just" eaLnBrk="1" hangingPunct="1">
              <a:buFont typeface="Wingdings" pitchFamily="2" charset="2"/>
              <a:buChar char="Ø"/>
              <a:defRPr/>
            </a:pPr>
            <a:r>
              <a:rPr lang="vi-VN" sz="2800" b="1" dirty="0" smtClean="0">
                <a:solidFill>
                  <a:schemeClr val="tx2"/>
                </a:solidFill>
                <a:latin typeface="Times New Roman" pitchFamily="18" charset="0"/>
                <a:cs typeface="Times New Roman" pitchFamily="18" charset="0"/>
              </a:rPr>
              <a:t>afectarea </a:t>
            </a:r>
            <a:r>
              <a:rPr lang="vi-VN" sz="2800" b="1" dirty="0">
                <a:solidFill>
                  <a:schemeClr val="tx2"/>
                </a:solidFill>
                <a:latin typeface="Times New Roman" pitchFamily="18" charset="0"/>
                <a:cs typeface="Times New Roman" pitchFamily="18" charset="0"/>
              </a:rPr>
              <a:t>căilor respiratorii</a:t>
            </a:r>
            <a:r>
              <a:rPr lang="vi-VN" sz="2800" dirty="0">
                <a:solidFill>
                  <a:schemeClr val="tx2"/>
                </a:solidFill>
                <a:latin typeface="Times New Roman" pitchFamily="18" charset="0"/>
                <a:cs typeface="Times New Roman" pitchFamily="18" charset="0"/>
              </a:rPr>
              <a:t> (strănut, tuse, mai rar edem pulmonar), </a:t>
            </a:r>
            <a:endParaRPr lang="ro-RO" sz="2800" dirty="0" smtClean="0">
              <a:solidFill>
                <a:schemeClr val="tx2"/>
              </a:solidFill>
              <a:latin typeface="Times New Roman" pitchFamily="18" charset="0"/>
              <a:cs typeface="Times New Roman" pitchFamily="18" charset="0"/>
            </a:endParaRPr>
          </a:p>
          <a:p>
            <a:pPr algn="just" eaLnBrk="1" hangingPunct="1">
              <a:buFont typeface="Wingdings" pitchFamily="2" charset="2"/>
              <a:buChar char="Ø"/>
              <a:defRPr/>
            </a:pPr>
            <a:r>
              <a:rPr lang="vi-VN" sz="2800" b="1" dirty="0" smtClean="0">
                <a:solidFill>
                  <a:schemeClr val="tx2"/>
                </a:solidFill>
                <a:latin typeface="Times New Roman" pitchFamily="18" charset="0"/>
                <a:cs typeface="Times New Roman" pitchFamily="18" charset="0"/>
              </a:rPr>
              <a:t>aparatului </a:t>
            </a:r>
            <a:r>
              <a:rPr lang="vi-VN" sz="2800" b="1" dirty="0">
                <a:solidFill>
                  <a:schemeClr val="tx2"/>
                </a:solidFill>
                <a:latin typeface="Times New Roman" pitchFamily="18" charset="0"/>
                <a:cs typeface="Times New Roman" pitchFamily="18" charset="0"/>
              </a:rPr>
              <a:t>gastro-intestinal </a:t>
            </a:r>
            <a:r>
              <a:rPr lang="vi-VN" sz="2800" dirty="0">
                <a:solidFill>
                  <a:schemeClr val="tx2"/>
                </a:solidFill>
                <a:latin typeface="Times New Roman" pitchFamily="18" charset="0"/>
                <a:cs typeface="Times New Roman" pitchFamily="18" charset="0"/>
              </a:rPr>
              <a:t>(greţuri, vomă, dureri abdominale, diaree), </a:t>
            </a:r>
            <a:endParaRPr lang="ro-RO" sz="2800" dirty="0" smtClean="0">
              <a:solidFill>
                <a:schemeClr val="tx2"/>
              </a:solidFill>
              <a:latin typeface="Times New Roman" pitchFamily="18" charset="0"/>
              <a:cs typeface="Times New Roman" pitchFamily="18" charset="0"/>
            </a:endParaRPr>
          </a:p>
          <a:p>
            <a:pPr algn="just" eaLnBrk="1" hangingPunct="1">
              <a:buFont typeface="Wingdings" pitchFamily="2" charset="2"/>
              <a:buChar char="Ø"/>
              <a:defRPr/>
            </a:pPr>
            <a:r>
              <a:rPr lang="vi-VN" sz="2800" b="1" dirty="0" smtClean="0">
                <a:solidFill>
                  <a:schemeClr val="tx2"/>
                </a:solidFill>
                <a:latin typeface="Times New Roman" pitchFamily="18" charset="0"/>
                <a:cs typeface="Times New Roman" pitchFamily="18" charset="0"/>
              </a:rPr>
              <a:t>iritarea </a:t>
            </a:r>
            <a:r>
              <a:rPr lang="vi-VN" sz="2800" b="1" dirty="0">
                <a:solidFill>
                  <a:schemeClr val="tx2"/>
                </a:solidFill>
                <a:latin typeface="Times New Roman" pitchFamily="18" charset="0"/>
                <a:cs typeface="Times New Roman" pitchFamily="18" charset="0"/>
              </a:rPr>
              <a:t>pieli</a:t>
            </a:r>
            <a:r>
              <a:rPr lang="vi-VN" sz="2800" dirty="0">
                <a:solidFill>
                  <a:schemeClr val="tx2"/>
                </a:solidFill>
                <a:latin typeface="Times New Roman" pitchFamily="18" charset="0"/>
                <a:cs typeface="Times New Roman" pitchFamily="18" charset="0"/>
              </a:rPr>
              <a:t>i (inroşirea, hiperemia, senzaţii de durere), </a:t>
            </a:r>
            <a:endParaRPr lang="ro-RO" sz="2800" dirty="0" smtClean="0">
              <a:solidFill>
                <a:schemeClr val="tx2"/>
              </a:solidFill>
              <a:latin typeface="Times New Roman" pitchFamily="18" charset="0"/>
              <a:cs typeface="Times New Roman" pitchFamily="18" charset="0"/>
            </a:endParaRPr>
          </a:p>
          <a:p>
            <a:pPr algn="just" eaLnBrk="1" hangingPunct="1">
              <a:buFont typeface="Wingdings" pitchFamily="2" charset="2"/>
              <a:buChar char="Ø"/>
              <a:defRPr/>
            </a:pPr>
            <a:r>
              <a:rPr lang="vi-VN" sz="2800" b="1" dirty="0" smtClean="0">
                <a:solidFill>
                  <a:schemeClr val="tx2"/>
                </a:solidFill>
                <a:latin typeface="Times New Roman" pitchFamily="18" charset="0"/>
                <a:cs typeface="Times New Roman" pitchFamily="18" charset="0"/>
              </a:rPr>
              <a:t>dereglări </a:t>
            </a:r>
            <a:r>
              <a:rPr lang="vi-VN" sz="2800" b="1" dirty="0">
                <a:solidFill>
                  <a:schemeClr val="tx2"/>
                </a:solidFill>
                <a:latin typeface="Times New Roman" pitchFamily="18" charset="0"/>
                <a:cs typeface="Times New Roman" pitchFamily="18" charset="0"/>
              </a:rPr>
              <a:t>ale sistemului nervos </a:t>
            </a:r>
            <a:r>
              <a:rPr lang="vi-VN" sz="2800" dirty="0">
                <a:solidFill>
                  <a:schemeClr val="tx2"/>
                </a:solidFill>
                <a:latin typeface="Times New Roman" pitchFamily="18" charset="0"/>
                <a:cs typeface="Times New Roman" pitchFamily="18" charset="0"/>
              </a:rPr>
              <a:t>(cefalee, somnolenţă, excitabilitate sporită).</a:t>
            </a:r>
            <a:endParaRPr lang="ru-RU" sz="2800" dirty="0">
              <a:solidFill>
                <a:schemeClr val="tx2"/>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B1993410-4506-4180-8380-0EA41AD96897}"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363272" cy="4525963"/>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sz="2800" dirty="0">
                <a:latin typeface="Times New Roman" pitchFamily="18" charset="0"/>
                <a:cs typeface="Times New Roman" pitchFamily="18" charset="0"/>
              </a:rPr>
              <a:t>Mai frecvent insă se </a:t>
            </a:r>
            <a:r>
              <a:rPr lang="ro-RO" sz="2800" dirty="0" smtClean="0">
                <a:latin typeface="Times New Roman" pitchFamily="18" charset="0"/>
                <a:cs typeface="Times New Roman" pitchFamily="18" charset="0"/>
              </a:rPr>
              <a:t>î</a:t>
            </a:r>
            <a:r>
              <a:rPr lang="vi-VN" sz="2800" dirty="0" smtClean="0">
                <a:latin typeface="Times New Roman" pitchFamily="18" charset="0"/>
                <a:cs typeface="Times New Roman" pitchFamily="18" charset="0"/>
              </a:rPr>
              <a:t>ntalnesc </a:t>
            </a:r>
            <a:r>
              <a:rPr lang="vi-VN" sz="2800" dirty="0">
                <a:latin typeface="Times New Roman" pitchFamily="18" charset="0"/>
                <a:cs typeface="Times New Roman" pitchFamily="18" charset="0"/>
              </a:rPr>
              <a:t>intoxicaţiile cronice cu simptome generale, cum ar fi slăbiciune, scăderea capacităţii de muncă, insomnie, sporirea morbidităţii generale. Acţiunea </a:t>
            </a:r>
            <a:r>
              <a:rPr lang="ro-RO" sz="2800" dirty="0" smtClean="0">
                <a:latin typeface="Times New Roman" pitchFamily="18" charset="0"/>
                <a:cs typeface="Times New Roman" pitchFamily="18" charset="0"/>
              </a:rPr>
              <a:t>î</a:t>
            </a:r>
            <a:r>
              <a:rPr lang="vi-VN" sz="2800" dirty="0" smtClean="0">
                <a:latin typeface="Times New Roman" pitchFamily="18" charset="0"/>
                <a:cs typeface="Times New Roman" pitchFamily="18" charset="0"/>
              </a:rPr>
              <a:t>ndelungată </a:t>
            </a:r>
            <a:r>
              <a:rPr lang="vi-VN" sz="2800" dirty="0">
                <a:latin typeface="Times New Roman" pitchFamily="18" charset="0"/>
                <a:cs typeface="Times New Roman" pitchFamily="18" charset="0"/>
              </a:rPr>
              <a:t>a cantităţilor mici de substanţe toxice reduce rezistenţa organismului. </a:t>
            </a:r>
            <a:endParaRPr lang="ro-RO" sz="2800" dirty="0" smtClean="0">
              <a:latin typeface="Times New Roman" pitchFamily="18" charset="0"/>
              <a:cs typeface="Times New Roman" pitchFamily="18" charset="0"/>
            </a:endParaRPr>
          </a:p>
          <a:p>
            <a:pPr marL="0" indent="0" algn="just" eaLnBrk="1" hangingPunct="1">
              <a:buFont typeface="Arial" charset="0"/>
              <a:buNone/>
              <a:defRPr/>
            </a:pPr>
            <a:r>
              <a:rPr lang="vi-VN" sz="2800" dirty="0" smtClean="0">
                <a:latin typeface="Times New Roman" pitchFamily="18" charset="0"/>
                <a:cs typeface="Times New Roman" pitchFamily="18" charset="0"/>
              </a:rPr>
              <a:t>Cu </a:t>
            </a:r>
            <a:r>
              <a:rPr lang="vi-VN" sz="2800" dirty="0">
                <a:latin typeface="Times New Roman" pitchFamily="18" charset="0"/>
                <a:cs typeface="Times New Roman" pitchFamily="18" charset="0"/>
              </a:rPr>
              <a:t>timpul apar şi simptomele specifice, de exemplu, modificările </a:t>
            </a:r>
            <a:r>
              <a:rPr lang="ro-RO" sz="2800" dirty="0" smtClean="0">
                <a:latin typeface="Times New Roman" pitchFamily="18" charset="0"/>
                <a:cs typeface="Times New Roman" pitchFamily="18" charset="0"/>
              </a:rPr>
              <a:t>î</a:t>
            </a:r>
            <a:r>
              <a:rPr lang="vi-VN" sz="2800" dirty="0" smtClean="0">
                <a:latin typeface="Times New Roman" pitchFamily="18" charset="0"/>
                <a:cs typeface="Times New Roman" pitchFamily="18" charset="0"/>
              </a:rPr>
              <a:t>n </a:t>
            </a:r>
            <a:r>
              <a:rPr lang="vi-VN" sz="2800" dirty="0">
                <a:latin typeface="Times New Roman" pitchFamily="18" charset="0"/>
                <a:cs typeface="Times New Roman" pitchFamily="18" charset="0"/>
              </a:rPr>
              <a:t>sange sub influenţa benzenului, toluenului, xilenului. La </a:t>
            </a:r>
            <a:r>
              <a:rPr lang="ro-RO" sz="2800" dirty="0" smtClean="0">
                <a:latin typeface="Times New Roman" pitchFamily="18" charset="0"/>
                <a:cs typeface="Times New Roman" pitchFamily="18" charset="0"/>
              </a:rPr>
              <a:t>î</a:t>
            </a:r>
            <a:r>
              <a:rPr lang="vi-VN" sz="2800" dirty="0" smtClean="0">
                <a:latin typeface="Times New Roman" pitchFamily="18" charset="0"/>
                <a:cs typeface="Times New Roman" pitchFamily="18" charset="0"/>
              </a:rPr>
              <a:t>nceput </a:t>
            </a:r>
            <a:r>
              <a:rPr lang="vi-VN" sz="2800" dirty="0">
                <a:latin typeface="Times New Roman" pitchFamily="18" charset="0"/>
                <a:cs typeface="Times New Roman" pitchFamily="18" charset="0"/>
              </a:rPr>
              <a:t>sporeşte numărul de leucocite, eritrocite şi se reduce numărul de limfocite. </a:t>
            </a:r>
            <a:endParaRPr lang="ru-RU" sz="2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5BC21BB-D762-4152-BC91-653214750839}"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Заголовок 1"/>
          <p:cNvSpPr>
            <a:spLocks noGrp="1"/>
          </p:cNvSpPr>
          <p:nvPr>
            <p:ph type="title"/>
          </p:nvPr>
        </p:nvSpPr>
        <p:spPr>
          <a:xfrm>
            <a:off x="1331913" y="274638"/>
            <a:ext cx="7561262" cy="850900"/>
          </a:xfrm>
        </p:spPr>
        <p:txBody>
          <a:bodyPr/>
          <a:lstStyle/>
          <a:p>
            <a:pPr eaLnBrk="1" hangingPunct="1"/>
            <a:r>
              <a:rPr lang="vi-VN" sz="3200" b="1" smtClean="0">
                <a:solidFill>
                  <a:srgbClr val="FFFF00"/>
                </a:solidFill>
                <a:latin typeface="Times New Roman" pitchFamily="18" charset="0"/>
                <a:cs typeface="Times New Roman" pitchFamily="18" charset="0"/>
              </a:rPr>
              <a:t>Factorii biologici şi caracteristica lor igienică</a:t>
            </a:r>
            <a:endParaRPr lang="ru-RU" sz="3200" b="1" smtClean="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sz="3600" dirty="0">
                <a:latin typeface="Times New Roman" pitchFamily="18" charset="0"/>
                <a:cs typeface="Times New Roman" pitchFamily="18" charset="0"/>
              </a:rPr>
              <a:t>Muncitorii din diferite profesii in activitatea lor vin in contact cu plantele, micro- şi macroorganismele. De exemplu, angajaţii din sectorul zootehnic contactează cu animalele, cu microorganismele, cu nutreţul. Căile de acces a agenţilor biologici </a:t>
            </a:r>
            <a:r>
              <a:rPr lang="ro-RO" sz="3600" dirty="0" smtClean="0">
                <a:latin typeface="Times New Roman" pitchFamily="18" charset="0"/>
                <a:cs typeface="Times New Roman" pitchFamily="18" charset="0"/>
              </a:rPr>
              <a:t>î</a:t>
            </a:r>
            <a:r>
              <a:rPr lang="vi-VN" sz="3600" dirty="0" smtClean="0">
                <a:latin typeface="Times New Roman" pitchFamily="18" charset="0"/>
                <a:cs typeface="Times New Roman" pitchFamily="18" charset="0"/>
              </a:rPr>
              <a:t>n </a:t>
            </a:r>
            <a:r>
              <a:rPr lang="vi-VN" sz="3600" dirty="0">
                <a:latin typeface="Times New Roman" pitchFamily="18" charset="0"/>
                <a:cs typeface="Times New Roman" pitchFamily="18" charset="0"/>
              </a:rPr>
              <a:t>organism sunt mai multe </a:t>
            </a:r>
            <a:endParaRPr lang="ru-RU" sz="36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FF80E00C-3B0A-4E47-833B-A6C8A8AAEDCF}"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A91C080-BD7E-4C8C-8F52-B10E62E6E4CE}" type="slidenum">
              <a:rPr lang="en-US" smtClean="0"/>
              <a:pPr>
                <a:defRPr/>
              </a:pPr>
              <a:t>64</a:t>
            </a:fld>
            <a:endParaRPr lang="en-US"/>
          </a:p>
        </p:txBody>
      </p:sp>
      <p:pic>
        <p:nvPicPr>
          <p:cNvPr id="88066" name="Picture 2"/>
          <p:cNvPicPr>
            <a:picLocks noChangeAspect="1" noChangeArrowheads="1"/>
          </p:cNvPicPr>
          <p:nvPr/>
        </p:nvPicPr>
        <p:blipFill>
          <a:blip r:embed="rId2"/>
          <a:srcRect/>
          <a:stretch>
            <a:fillRect/>
          </a:stretch>
        </p:blipFill>
        <p:spPr bwMode="auto">
          <a:xfrm>
            <a:off x="539750" y="1196975"/>
            <a:ext cx="8353425" cy="504031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sz="2800" dirty="0">
                <a:latin typeface="Times New Roman" pitchFamily="18" charset="0"/>
                <a:cs typeface="Times New Roman" pitchFamily="18" charset="0"/>
              </a:rPr>
              <a:t>Factorii biologici contribuie la apariţia infecţiilor umane provocate de bacterii, virusuri, rickettsia, fungi, protozoare, helminţi. Maladiile transmise de la animale la om se numesc zooantroponoze, adică caracteristice şi pentru animale şi pentru oameni. </a:t>
            </a:r>
            <a:endParaRPr lang="ro-RO" sz="2800" dirty="0" smtClean="0">
              <a:latin typeface="Times New Roman" pitchFamily="18" charset="0"/>
              <a:cs typeface="Times New Roman" pitchFamily="18" charset="0"/>
            </a:endParaRPr>
          </a:p>
          <a:p>
            <a:pPr marL="0" indent="0" algn="just" eaLnBrk="1" hangingPunct="1">
              <a:buFont typeface="Arial" charset="0"/>
              <a:buNone/>
              <a:defRPr/>
            </a:pPr>
            <a:r>
              <a:rPr lang="vi-VN" sz="2800" i="1" dirty="0" smtClean="0">
                <a:latin typeface="Times New Roman" pitchFamily="18" charset="0"/>
                <a:cs typeface="Times New Roman" pitchFamily="18" charset="0"/>
              </a:rPr>
              <a:t>Exemplu</a:t>
            </a:r>
            <a:r>
              <a:rPr lang="vi-VN" sz="2800" dirty="0">
                <a:latin typeface="Times New Roman" pitchFamily="18" charset="0"/>
                <a:cs typeface="Times New Roman" pitchFamily="18" charset="0"/>
              </a:rPr>
              <a:t>: bruceloza, antraxul, ornitoza ş.a. Factorii biologici contribuie la apariţia stărilor şi bolilor alergice, cum ar fi astmul bronşic, bronşitele alergice, rinitele alergice, dermatitele etc</a:t>
            </a:r>
            <a:endParaRPr lang="ru-RU" sz="2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23ADFD4-054E-4B62-944E-7CEF717C4204}"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229600" cy="4637112"/>
          </a:xfr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vi-VN" dirty="0">
                <a:latin typeface="Times New Roman" pitchFamily="18" charset="0"/>
                <a:cs typeface="Times New Roman" pitchFamily="18" charset="0"/>
              </a:rPr>
              <a:t>Aceste urmări apar foarte frecvent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urma contactului profesional cu antibioticele, cu părul, lana, pieilea de animale, precum şi cu unele plante. </a:t>
            </a:r>
            <a:endParaRPr lang="ro-RO" dirty="0" smtClean="0">
              <a:latin typeface="Times New Roman" pitchFamily="18" charset="0"/>
              <a:cs typeface="Times New Roman" pitchFamily="18" charset="0"/>
            </a:endParaRPr>
          </a:p>
          <a:p>
            <a:pPr marL="0" indent="0" algn="just" eaLnBrk="1" hangingPunct="1">
              <a:buFont typeface="Arial" charset="0"/>
              <a:buNone/>
              <a:defRPr/>
            </a:pPr>
            <a:r>
              <a:rPr lang="vi-VN" dirty="0" smtClean="0">
                <a:latin typeface="Times New Roman" pitchFamily="18" charset="0"/>
                <a:cs typeface="Times New Roman" pitchFamily="18" charset="0"/>
              </a:rPr>
              <a:t>Astfel </a:t>
            </a:r>
            <a:r>
              <a:rPr lang="vi-VN" dirty="0">
                <a:latin typeface="Times New Roman" pitchFamily="18" charset="0"/>
                <a:cs typeface="Times New Roman" pitchFamily="18" charset="0"/>
              </a:rPr>
              <a:t>de factori biologici profesionali sunt răspandiţi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industria de antibiotice, de prelucrare a lanii, pieilor, la fabricile de confecţii, pielării, fabricile de depănare şi ţesut, in sectorul zootehnic,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agricultură.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418CB255-74C7-4468-B39D-3F88A42F21E8}"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Заголовок 1"/>
          <p:cNvSpPr>
            <a:spLocks noGrp="1"/>
          </p:cNvSpPr>
          <p:nvPr>
            <p:ph type="title"/>
          </p:nvPr>
        </p:nvSpPr>
        <p:spPr>
          <a:xfrm>
            <a:off x="1403350" y="274638"/>
            <a:ext cx="7489825" cy="922337"/>
          </a:xfrm>
        </p:spPr>
        <p:txBody>
          <a:bodyPr/>
          <a:lstStyle/>
          <a:p>
            <a:pPr eaLnBrk="1" hangingPunct="1"/>
            <a:r>
              <a:rPr lang="pt-BR" sz="3200" b="1" smtClean="0">
                <a:solidFill>
                  <a:srgbClr val="FFFF00"/>
                </a:solidFill>
                <a:latin typeface="Times New Roman" pitchFamily="18" charset="0"/>
                <a:cs typeface="Times New Roman" pitchFamily="18" charset="0"/>
              </a:rPr>
              <a:t>Principiile de elaborare a măsurilor de asanare a mediului de muncă </a:t>
            </a:r>
            <a:endParaRPr lang="ru-RU" sz="3200" b="1" smtClean="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xfrm>
            <a:off x="457200" y="1412875"/>
            <a:ext cx="8229600" cy="5184775"/>
          </a:xfrm>
        </p:spPr>
        <p:txBody>
          <a:bodyPr/>
          <a:lstStyle/>
          <a:p>
            <a:pPr marL="0" indent="0" algn="just" eaLnBrk="1" hangingPunct="1">
              <a:buFont typeface="Arial" charset="0"/>
              <a:buNone/>
              <a:defRPr/>
            </a:pPr>
            <a:r>
              <a:rPr lang="vi-VN" sz="2000" dirty="0"/>
              <a:t>Reieşind din particularităţile specifice de oboseală şi de condiţii de </a:t>
            </a:r>
            <a:r>
              <a:rPr lang="vi-VN" sz="2000" dirty="0" smtClean="0"/>
              <a:t>muncă,</a:t>
            </a:r>
            <a:r>
              <a:rPr lang="ro-RO" sz="2000" dirty="0" smtClean="0"/>
              <a:t> </a:t>
            </a:r>
            <a:r>
              <a:rPr lang="vi-VN" sz="2000" dirty="0" smtClean="0"/>
              <a:t>pentru </a:t>
            </a:r>
            <a:r>
              <a:rPr lang="vi-VN" sz="2000" dirty="0"/>
              <a:t>asanarea condiţiilor de muncă se utilizează un sistem de măsuri. Elaborarea acestor măsuri se efectuează de către igienişti, fiziologi ai muncii, psihologi, ingineri etc.</a:t>
            </a:r>
          </a:p>
          <a:p>
            <a:pPr marL="0" indent="0" eaLnBrk="1" hangingPunct="1">
              <a:buFont typeface="Arial" charset="0"/>
              <a:buNone/>
              <a:defRPr/>
            </a:pPr>
            <a:r>
              <a:rPr lang="vi-VN" sz="2400" dirty="0" smtClean="0"/>
              <a:t>Pentru </a:t>
            </a:r>
            <a:r>
              <a:rPr lang="vi-VN" sz="2400" dirty="0"/>
              <a:t>prevenirea impactului negativ al condiţiilor de muncă asupra organismului muncitorilor, sistemul de măsuri elaborat </a:t>
            </a:r>
            <a:r>
              <a:rPr lang="vi-VN" sz="2400" dirty="0" smtClean="0"/>
              <a:t>include:</a:t>
            </a:r>
            <a:endParaRPr lang="ro-RO" sz="2400" dirty="0" smtClean="0"/>
          </a:p>
          <a:p>
            <a:pPr algn="ctr" eaLnBrk="1" hangingPunct="1">
              <a:buFont typeface="Wingdings" pitchFamily="2" charset="2"/>
              <a:buChar char="Ø"/>
              <a:defRPr/>
            </a:pPr>
            <a:r>
              <a:rPr lang="vi-VN" sz="2400" b="1" i="1" dirty="0" smtClean="0"/>
              <a:t>măsuri legislative;</a:t>
            </a:r>
            <a:endParaRPr lang="ro-RO" sz="2400" b="1" i="1" dirty="0" smtClean="0"/>
          </a:p>
          <a:p>
            <a:pPr algn="ctr" eaLnBrk="1" hangingPunct="1">
              <a:buFont typeface="Wingdings" pitchFamily="2" charset="2"/>
              <a:buChar char="Ø"/>
              <a:defRPr/>
            </a:pPr>
            <a:r>
              <a:rPr lang="vi-VN" sz="2400" b="1" i="1" dirty="0" smtClean="0"/>
              <a:t>măsuri </a:t>
            </a:r>
            <a:r>
              <a:rPr lang="vi-VN" sz="2400" b="1" i="1" dirty="0"/>
              <a:t>organizatorice şi de </a:t>
            </a:r>
            <a:r>
              <a:rPr lang="vi-VN" sz="2400" b="1" i="1" dirty="0" smtClean="0"/>
              <a:t>planificare;</a:t>
            </a:r>
            <a:endParaRPr lang="ro-RO" sz="2400" b="1" i="1" dirty="0" smtClean="0"/>
          </a:p>
          <a:p>
            <a:pPr algn="ctr" eaLnBrk="1" hangingPunct="1">
              <a:buFont typeface="Wingdings" pitchFamily="2" charset="2"/>
              <a:buChar char="Ø"/>
              <a:defRPr/>
            </a:pPr>
            <a:r>
              <a:rPr lang="vi-VN" sz="2400" b="1" i="1" dirty="0" smtClean="0"/>
              <a:t>măsuri tehnologice;</a:t>
            </a:r>
            <a:endParaRPr lang="ro-RO" sz="2400" b="1" i="1" dirty="0" smtClean="0"/>
          </a:p>
          <a:p>
            <a:pPr algn="ctr" eaLnBrk="1" hangingPunct="1">
              <a:buFont typeface="Wingdings" pitchFamily="2" charset="2"/>
              <a:buChar char="Ø"/>
              <a:defRPr/>
            </a:pPr>
            <a:r>
              <a:rPr lang="vi-VN" sz="2400" b="1" i="1" dirty="0" smtClean="0"/>
              <a:t>măsuri tehnico-sanitare;</a:t>
            </a:r>
            <a:endParaRPr lang="ro-RO" sz="2400" b="1" i="1" dirty="0" smtClean="0"/>
          </a:p>
          <a:p>
            <a:pPr algn="ctr" eaLnBrk="1" hangingPunct="1">
              <a:buFont typeface="Wingdings" pitchFamily="2" charset="2"/>
              <a:buChar char="Ø"/>
              <a:defRPr/>
            </a:pPr>
            <a:r>
              <a:rPr lang="vi-VN" sz="2400" b="1" i="1" dirty="0" smtClean="0"/>
              <a:t>măsuri administrative;</a:t>
            </a:r>
            <a:endParaRPr lang="ro-RO" sz="2400" b="1" i="1" dirty="0" smtClean="0"/>
          </a:p>
          <a:p>
            <a:pPr algn="ctr" eaLnBrk="1" hangingPunct="1">
              <a:buFont typeface="Wingdings" pitchFamily="2" charset="2"/>
              <a:buChar char="Ø"/>
              <a:defRPr/>
            </a:pPr>
            <a:r>
              <a:rPr lang="vi-VN" sz="2400" b="1" i="1" dirty="0" smtClean="0"/>
              <a:t>măsuri </a:t>
            </a:r>
            <a:r>
              <a:rPr lang="vi-VN" sz="2400" b="1" i="1" dirty="0"/>
              <a:t>medicale.</a:t>
            </a:r>
          </a:p>
          <a:p>
            <a:pPr eaLnBrk="1" hangingPunct="1">
              <a:defRPr/>
            </a:pPr>
            <a:endParaRPr lang="ru-RU" sz="2400" dirty="0"/>
          </a:p>
        </p:txBody>
      </p:sp>
      <p:sp>
        <p:nvSpPr>
          <p:cNvPr id="4" name="Номер слайда 3"/>
          <p:cNvSpPr>
            <a:spLocks noGrp="1"/>
          </p:cNvSpPr>
          <p:nvPr>
            <p:ph type="sldNum" sz="quarter" idx="12"/>
          </p:nvPr>
        </p:nvSpPr>
        <p:spPr/>
        <p:txBody>
          <a:bodyPr/>
          <a:lstStyle/>
          <a:p>
            <a:pPr>
              <a:defRPr/>
            </a:pPr>
            <a:fld id="{1849F23D-850B-4FCE-A5B5-E56C0431EBEC}"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6E70C0F-4190-4CF5-AF4A-EF7751EA4D9E}" type="slidenum">
              <a:rPr lang="en-US" smtClean="0"/>
              <a:pPr>
                <a:defRPr/>
              </a:pPr>
              <a:t>68</a:t>
            </a:fld>
            <a:endParaRPr lang="en-US"/>
          </a:p>
        </p:txBody>
      </p:sp>
      <p:pic>
        <p:nvPicPr>
          <p:cNvPr id="92162" name="Picture 2"/>
          <p:cNvPicPr>
            <a:picLocks noChangeAspect="1" noChangeArrowheads="1"/>
          </p:cNvPicPr>
          <p:nvPr/>
        </p:nvPicPr>
        <p:blipFill>
          <a:blip r:embed="rId2"/>
          <a:srcRect l="3696" t="3078" r="7011" b="3186"/>
          <a:stretch>
            <a:fillRect/>
          </a:stretch>
        </p:blipFill>
        <p:spPr bwMode="auto">
          <a:xfrm>
            <a:off x="1116013" y="1412875"/>
            <a:ext cx="7559675" cy="48212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1258888" y="274638"/>
            <a:ext cx="7427912" cy="922337"/>
          </a:xfrm>
        </p:spPr>
        <p:txBody>
          <a:bodyPr/>
          <a:lstStyle/>
          <a:p>
            <a:pPr eaLnBrk="1" hangingPunct="1"/>
            <a:r>
              <a:rPr lang="en-US" sz="3200" b="1" smtClean="0">
                <a:solidFill>
                  <a:srgbClr val="FFFF00"/>
                </a:solidFill>
                <a:latin typeface="Times New Roman" pitchFamily="18" charset="0"/>
                <a:cs typeface="Times New Roman" pitchFamily="18" charset="0"/>
              </a:rPr>
              <a:t>Clasificarea agenţilor nocivi profesionali şi caracteristica lor</a:t>
            </a:r>
            <a:endParaRPr lang="ru-RU" sz="3200" b="1" smtClean="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r>
              <a:rPr lang="ro-RO" dirty="0" smtClean="0"/>
              <a:t>	</a:t>
            </a:r>
            <a:r>
              <a:rPr lang="vi-VN" dirty="0" smtClean="0">
                <a:latin typeface="Times New Roman" pitchFamily="18" charset="0"/>
                <a:cs typeface="Times New Roman" pitchFamily="18" charset="0"/>
              </a:rPr>
              <a:t>In </a:t>
            </a:r>
            <a:r>
              <a:rPr lang="vi-VN" dirty="0">
                <a:latin typeface="Times New Roman" pitchFamily="18" charset="0"/>
                <a:cs typeface="Times New Roman" pitchFamily="18" charset="0"/>
              </a:rPr>
              <a:t>condiţiile contemporane de activitate angajaţii se confruntă cu o serie de factori profesionali de risc, numiţi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ansamblu, noxe profesionale, care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mare măsură determină starea lor de sănătate. </a:t>
            </a:r>
            <a:r>
              <a:rPr lang="vi-VN" dirty="0" smtClean="0">
                <a:latin typeface="Times New Roman" pitchFamily="18" charset="0"/>
                <a:cs typeface="Times New Roman" pitchFamily="18" charset="0"/>
              </a:rPr>
              <a:t>Aceşti </a:t>
            </a:r>
            <a:r>
              <a:rPr lang="vi-VN" dirty="0">
                <a:latin typeface="Times New Roman" pitchFamily="18" charset="0"/>
                <a:cs typeface="Times New Roman" pitchFamily="18" charset="0"/>
              </a:rPr>
              <a:t>numeroşi factori, caracteristici pentru mediul de muncă necesită o anumită grupare, ceea ce este important pentru organizarea examenelor medicale şi elaborarea măsurilor profilactice.</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BC848FD0-1922-4AF8-A4E6-14E0BBFEE8E0}"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lgn="just" eaLnBrk="1" hangingPunct="1">
              <a:buFont typeface="Arial" charset="0"/>
              <a:buNone/>
              <a:defRPr/>
            </a:pPr>
            <a:endParaRPr lang="ro-RO" dirty="0" smtClean="0"/>
          </a:p>
          <a:p>
            <a:pPr marL="0" indent="0" algn="just" eaLnBrk="1" hangingPunct="1">
              <a:buFont typeface="Arial" charset="0"/>
              <a:buNone/>
              <a:defRPr/>
            </a:pPr>
            <a:r>
              <a:rPr lang="vi-VN" dirty="0" smtClean="0">
                <a:latin typeface="Times New Roman" pitchFamily="18" charset="0"/>
                <a:cs typeface="Times New Roman" pitchFamily="18" charset="0"/>
              </a:rPr>
              <a:t>Agenţii </a:t>
            </a:r>
            <a:r>
              <a:rPr lang="vi-VN" dirty="0">
                <a:latin typeface="Times New Roman" pitchFamily="18" charset="0"/>
                <a:cs typeface="Times New Roman" pitchFamily="18" charset="0"/>
              </a:rPr>
              <a:t>nocivi profesionali se clasifică in funcţie de toxicitatea lor, influenţa asupra sănătăţii, provenienţă (natură) etc. </a:t>
            </a:r>
            <a:endParaRPr lang="ro-RO" dirty="0" smtClean="0">
              <a:latin typeface="Times New Roman" pitchFamily="18" charset="0"/>
              <a:cs typeface="Times New Roman" pitchFamily="18" charset="0"/>
            </a:endParaRPr>
          </a:p>
          <a:p>
            <a:pPr marL="0" indent="0" algn="just" eaLnBrk="1" hangingPunct="1">
              <a:buFont typeface="Arial" charset="0"/>
              <a:buNone/>
              <a:defRPr/>
            </a:pPr>
            <a:r>
              <a:rPr lang="vi-VN" dirty="0" smtClean="0">
                <a:latin typeface="Times New Roman" pitchFamily="18" charset="0"/>
                <a:cs typeface="Times New Roman" pitchFamily="18" charset="0"/>
              </a:rPr>
              <a:t>In </a:t>
            </a:r>
            <a:r>
              <a:rPr lang="vi-VN" dirty="0">
                <a:latin typeface="Times New Roman" pitchFamily="18" charset="0"/>
                <a:cs typeface="Times New Roman" pitchFamily="18" charset="0"/>
              </a:rPr>
              <a:t>special după natura lor agenţii nocivi profesionali se divid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a:t>
            </a:r>
            <a:r>
              <a:rPr lang="vi-VN"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41BDAED5-4666-4870-BC74-4E52DBC0C701}"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nvPr>
        </p:nvGraphicFramePr>
        <p:xfrm>
          <a:off x="457200" y="1412776"/>
          <a:ext cx="822960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5F7AA682-23FC-4A9C-A7AC-492EB63A3207}"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Body text">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TotalTime>
  <Words>2966</Words>
  <Application>Microsoft Office PowerPoint</Application>
  <PresentationFormat>On-screen Show (4:3)</PresentationFormat>
  <Paragraphs>283</Paragraphs>
  <Slides>68</Slides>
  <Notes>4</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1</vt:i4>
      </vt:variant>
      <vt:variant>
        <vt:lpstr>Заголовки слайдов</vt:lpstr>
      </vt:variant>
      <vt:variant>
        <vt:i4>68</vt:i4>
      </vt:variant>
    </vt:vector>
  </HeadingPairs>
  <TitlesOfParts>
    <vt:vector size="75" baseType="lpstr">
      <vt:lpstr>Arial</vt:lpstr>
      <vt:lpstr>Cambria</vt:lpstr>
      <vt:lpstr>Calibri</vt:lpstr>
      <vt:lpstr>Times New Roman</vt:lpstr>
      <vt:lpstr>Wingdings</vt:lpstr>
      <vt:lpstr>ＭＳ Ｐゴシック</vt:lpstr>
      <vt:lpstr>Office Theme</vt:lpstr>
      <vt:lpstr>Слайд 1</vt:lpstr>
      <vt:lpstr>Noxe profesionale</vt:lpstr>
      <vt:lpstr>Factori nocivi </vt:lpstr>
      <vt:lpstr>Слайд 4</vt:lpstr>
      <vt:lpstr>Слайд 5</vt:lpstr>
      <vt:lpstr>Слайд 6</vt:lpstr>
      <vt:lpstr>Clasificarea agenţilor nocivi profesionali şi caracteristica lor</vt:lpstr>
      <vt:lpstr>Слайд 8</vt:lpstr>
      <vt:lpstr>Слайд 9</vt:lpstr>
      <vt:lpstr>Слайд 10</vt:lpstr>
      <vt:lpstr>Слайд 11</vt:lpstr>
      <vt:lpstr>Слайд 12</vt:lpstr>
      <vt:lpstr>Слайд 13</vt:lpstr>
      <vt:lpstr>Слайд 14</vt:lpstr>
      <vt:lpstr>Слайд 15</vt:lpstr>
      <vt:lpstr>Слайд 16</vt:lpstr>
      <vt:lpstr>Caracteristica igienică a factorilor fizici ai mediului ocupaţional</vt:lpstr>
      <vt:lpstr>Microclimatul</vt:lpstr>
      <vt:lpstr>Слайд 19</vt:lpstr>
      <vt:lpstr>Слайд 20</vt:lpstr>
      <vt:lpstr>Слайд 21</vt:lpstr>
      <vt:lpstr>Acţiunea temperaturii crescute asupra organismului</vt:lpstr>
      <vt:lpstr>Слайд 23</vt:lpstr>
      <vt:lpstr>Слайд 24</vt:lpstr>
      <vt:lpstr>Acţiunea temperaturii scăzute asupra organismului</vt:lpstr>
      <vt:lpstr>Слайд 26</vt:lpstr>
      <vt:lpstr>Hipotermia</vt:lpstr>
      <vt:lpstr>Afecţiuni favorizate de frig  </vt:lpstr>
      <vt:lpstr>Слайд 29</vt:lpstr>
      <vt:lpstr>UMIDITATEA  AERULUI</vt:lpstr>
      <vt:lpstr> Valori optime </vt:lpstr>
      <vt:lpstr>Influenţa variaţiilor umidităţii aerului asupra organismului</vt:lpstr>
      <vt:lpstr>Afecţiuni  favorizate de variaţiile umidităţii  relative</vt:lpstr>
      <vt:lpstr>Afecţiuni  favorizate de variaţiile umidităţii  relative</vt:lpstr>
      <vt:lpstr>CURENŢII  DE  AER</vt:lpstr>
      <vt:lpstr>Слайд 36</vt:lpstr>
      <vt:lpstr>PRESIUNEA ATMOSFERICĂ</vt:lpstr>
      <vt:lpstr>Слайд 38</vt:lpstr>
      <vt:lpstr>Variaţiile presiunii atmosferice. Efecte asupra organismului</vt:lpstr>
      <vt:lpstr>ELECTRICITATEA ATMOSFERICĂ</vt:lpstr>
      <vt:lpstr>Câmpul electric terestru </vt:lpstr>
      <vt:lpstr> Efectele asupra sănătăţii ale furtunilor magnetice </vt:lpstr>
      <vt:lpstr>Zgomotul industrial </vt:lpstr>
      <vt:lpstr>Principalele surse de zgomot sunt:  </vt:lpstr>
      <vt:lpstr>Слайд 45</vt:lpstr>
      <vt:lpstr>Слайд 46</vt:lpstr>
      <vt:lpstr>Слайд 47</vt:lpstr>
      <vt:lpstr>Слайд 48</vt:lpstr>
      <vt:lpstr>Vibraţia industrială </vt:lpstr>
      <vt:lpstr>Слайд 50</vt:lpstr>
      <vt:lpstr>Слайд 51</vt:lpstr>
      <vt:lpstr>Слайд 52</vt:lpstr>
      <vt:lpstr>Pulberile ca noxă profesională</vt:lpstr>
      <vt:lpstr>Dintre procesele generatoare de praf putem menţiona</vt:lpstr>
      <vt:lpstr>Слайд 55</vt:lpstr>
      <vt:lpstr>Substanţele chimice </vt:lpstr>
      <vt:lpstr>Слайд 57</vt:lpstr>
      <vt:lpstr>Слайд 58</vt:lpstr>
      <vt:lpstr>Слайд 59</vt:lpstr>
      <vt:lpstr>Слайд 60</vt:lpstr>
      <vt:lpstr>Слайд 61</vt:lpstr>
      <vt:lpstr>Слайд 62</vt:lpstr>
      <vt:lpstr>Factorii biologici şi caracteristica lor igienică</vt:lpstr>
      <vt:lpstr>Слайд 64</vt:lpstr>
      <vt:lpstr>Слайд 65</vt:lpstr>
      <vt:lpstr>Слайд 66</vt:lpstr>
      <vt:lpstr>Principiile de elaborare a măsurilor de asanare a mediului de muncă </vt:lpstr>
      <vt:lpstr>Слайд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2015-07-31T10:46:20Z</dcterms:created>
  <dcterms:modified xsi:type="dcterms:W3CDTF">2018-03-29T09:51:57Z</dcterms:modified>
</cp:coreProperties>
</file>